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85"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84" r:id="rId23"/>
    <p:sldId id="282" r:id="rId24"/>
    <p:sldId id="283" r:id="rId25"/>
    <p:sldId id="276" r:id="rId26"/>
    <p:sldId id="277" r:id="rId27"/>
    <p:sldId id="278" r:id="rId28"/>
    <p:sldId id="279" r:id="rId29"/>
  </p:sldIdLst>
  <p:sldSz cx="10080625"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07" autoAdjust="0"/>
  </p:normalViewPr>
  <p:slideViewPr>
    <p:cSldViewPr>
      <p:cViewPr varScale="1">
        <p:scale>
          <a:sx n="43" d="100"/>
          <a:sy n="43" d="100"/>
        </p:scale>
        <p:origin x="-594" y="-108"/>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360"/>
            <a:ext cx="442692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360"/>
            <a:ext cx="442692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769040"/>
            <a:ext cx="292068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6" name="PlaceHolder 3"/>
          <p:cNvSpPr>
            <a:spLocks noGrp="1"/>
          </p:cNvSpPr>
          <p:nvPr>
            <p:ph type="body"/>
          </p:nvPr>
        </p:nvSpPr>
        <p:spPr>
          <a:xfrm>
            <a:off x="3571200" y="1769040"/>
            <a:ext cx="292068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7" name="PlaceHolder 4"/>
          <p:cNvSpPr>
            <a:spLocks noGrp="1"/>
          </p:cNvSpPr>
          <p:nvPr>
            <p:ph type="body"/>
          </p:nvPr>
        </p:nvSpPr>
        <p:spPr>
          <a:xfrm>
            <a:off x="6638040" y="1769040"/>
            <a:ext cx="292068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8" name="PlaceHolder 5"/>
          <p:cNvSpPr>
            <a:spLocks noGrp="1"/>
          </p:cNvSpPr>
          <p:nvPr>
            <p:ph type="body"/>
          </p:nvPr>
        </p:nvSpPr>
        <p:spPr>
          <a:xfrm>
            <a:off x="6638040" y="4059360"/>
            <a:ext cx="292068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39" name="PlaceHolder 6"/>
          <p:cNvSpPr>
            <a:spLocks noGrp="1"/>
          </p:cNvSpPr>
          <p:nvPr>
            <p:ph type="body"/>
          </p:nvPr>
        </p:nvSpPr>
        <p:spPr>
          <a:xfrm>
            <a:off x="3571200" y="4059360"/>
            <a:ext cx="292068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40" name="PlaceHolder 7"/>
          <p:cNvSpPr>
            <a:spLocks noGrp="1"/>
          </p:cNvSpPr>
          <p:nvPr>
            <p:ph type="body"/>
          </p:nvPr>
        </p:nvSpPr>
        <p:spPr>
          <a:xfrm>
            <a:off x="504000" y="4059360"/>
            <a:ext cx="292068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44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9071640" cy="43844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4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360"/>
            <a:ext cx="442692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4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tIns="0" rIns="0" bIns="0">
            <a:normAutofit/>
          </a:bodyPr>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fr-FR" sz="4400" b="0" strike="noStrike" spc="-1">
                <a:solidFill>
                  <a:srgbClr val="000000"/>
                </a:solidFill>
                <a:uFill>
                  <a:solidFill>
                    <a:srgbClr val="FFFFFF"/>
                  </a:solidFill>
                </a:uFill>
                <a:latin typeface="Arial"/>
              </a:rPr>
              <a:t>Cliquez pour éditer le format du texte-titre</a:t>
            </a:r>
          </a:p>
        </p:txBody>
      </p:sp>
      <p:sp>
        <p:nvSpPr>
          <p:cNvPr id="6" name="PlaceHolder 2"/>
          <p:cNvSpPr>
            <a:spLocks noGrp="1"/>
          </p:cNvSpPr>
          <p:nvPr>
            <p:ph type="body"/>
          </p:nvPr>
        </p:nvSpPr>
        <p:spPr>
          <a:xfrm>
            <a:off x="504000" y="1769040"/>
            <a:ext cx="9071640" cy="43844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solidFill>
                  <a:srgbClr val="000000"/>
                </a:solidFill>
                <a:uFill>
                  <a:solidFill>
                    <a:srgbClr val="FFFFFF"/>
                  </a:solidFill>
                </a:uFill>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solidFill>
                  <a:srgbClr val="000000"/>
                </a:solidFill>
                <a:uFill>
                  <a:solidFill>
                    <a:srgbClr val="FFFFFF"/>
                  </a:solidFill>
                </a:uFill>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solidFill>
                  <a:srgbClr val="000000"/>
                </a:solidFill>
                <a:uFill>
                  <a:solidFill>
                    <a:srgbClr val="FFFFFF"/>
                  </a:solidFill>
                </a:u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uFill>
                  <a:solidFill>
                    <a:srgbClr val="FFFFFF"/>
                  </a:solidFill>
                </a:u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uFill>
                  <a:solidFill>
                    <a:srgbClr val="FFFFFF"/>
                  </a:solidFill>
                </a:u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uFill>
                  <a:solidFill>
                    <a:srgbClr val="FFFFFF"/>
                  </a:solidFill>
                </a:uFill>
                <a:latin typeface="Arial"/>
              </a:rPr>
              <a:t>Septième niveau de plan</a:t>
            </a: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fr-FR" sz="1400" b="0" strike="noStrike" spc="-1">
                <a:solidFill>
                  <a:srgbClr val="000000"/>
                </a:solidFill>
                <a:uFill>
                  <a:solidFill>
                    <a:srgbClr val="FFFFFF"/>
                  </a:solidFill>
                </a:uFill>
                <a:latin typeface="Times New Roman"/>
              </a:rPr>
              <a:t>&lt;date/heure&gt;</a:t>
            </a: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fr-FR" sz="1400" b="0" strike="noStrike" spc="-1">
                <a:solidFill>
                  <a:srgbClr val="000000"/>
                </a:solidFill>
                <a:uFill>
                  <a:solidFill>
                    <a:srgbClr val="FFFFFF"/>
                  </a:solidFill>
                </a:uFill>
                <a:latin typeface="Times New Roman"/>
              </a:rPr>
              <a:t>&lt;pied de page&gt;</a:t>
            </a: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81F4C26C-C9C4-4525-84ED-14975731E8D7}" type="slidenum">
              <a:rPr lang="fr-FR" sz="1400" b="0" strike="noStrike" spc="-1">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oecd.org/pisa/pisaproducts/pisainfocus/pisa-in-focus-n56-(fre)-final.pdf"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www.dsden93.ac-creteil.fr/spip/IMG/pdf/Diaporama_sur_le_journal_mathematique_GDM_93.pdf"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marseille-10.ien.13.ac-aix-marseille.fr/spip/IMG/file/bautier.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lecture.org/revues_livres/actes_lectures/AL/AL107/AL107p047.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42" name="TextShape 2"/>
          <p:cNvSpPr txBox="1"/>
          <p:nvPr/>
        </p:nvSpPr>
        <p:spPr>
          <a:xfrm>
            <a:off x="504000" y="1769040"/>
            <a:ext cx="9071640" cy="4384440"/>
          </a:xfrm>
          <a:prstGeom prst="rect">
            <a:avLst/>
          </a:prstGeom>
          <a:noFill/>
          <a:ln>
            <a:noFill/>
          </a:ln>
        </p:spPr>
        <p:txBody>
          <a:bodyPr lIns="0" tIns="0" rIns="0" bIns="0" anchor="ctr"/>
          <a:lstStyle/>
          <a:p>
            <a:pPr algn="ctr"/>
            <a:endParaRPr lang="fr-FR" sz="3200" b="0" strike="noStrike" spc="-1" dirty="0">
              <a:solidFill>
                <a:srgbClr val="000000"/>
              </a:solidFill>
              <a:uFill>
                <a:solidFill>
                  <a:srgbClr val="FFFFFF"/>
                </a:solidFill>
              </a:uFill>
              <a:latin typeface="Arial"/>
            </a:endParaRPr>
          </a:p>
          <a:p>
            <a:pPr algn="ctr"/>
            <a:r>
              <a:rPr lang="fr-FR" sz="3200" b="0" strike="noStrike" spc="-1" dirty="0">
                <a:solidFill>
                  <a:srgbClr val="000000"/>
                </a:solidFill>
                <a:uFill>
                  <a:solidFill>
                    <a:srgbClr val="FFFFFF"/>
                  </a:solidFill>
                </a:uFill>
                <a:latin typeface="Arial"/>
              </a:rPr>
              <a:t>Les écrits pour apprendre et réfléchir en mathématiques</a:t>
            </a:r>
          </a:p>
          <a:p>
            <a:pPr algn="ctr"/>
            <a:r>
              <a:rPr lang="fr-FR" sz="3200" b="0" strike="noStrike" spc="-1" dirty="0">
                <a:solidFill>
                  <a:srgbClr val="000000"/>
                </a:solidFill>
                <a:uFill>
                  <a:solidFill>
                    <a:srgbClr val="FFFFFF"/>
                  </a:solidFill>
                </a:uFill>
                <a:latin typeface="Arial"/>
              </a:rPr>
              <a:t>Un exemple : le journal </a:t>
            </a:r>
            <a:r>
              <a:rPr lang="fr-FR" sz="3200" b="0" strike="noStrike" spc="-1" dirty="0" smtClean="0">
                <a:solidFill>
                  <a:srgbClr val="000000"/>
                </a:solidFill>
                <a:uFill>
                  <a:solidFill>
                    <a:srgbClr val="FFFFFF"/>
                  </a:solidFill>
                </a:uFill>
                <a:latin typeface="Arial"/>
              </a:rPr>
              <a:t>mathématique</a:t>
            </a:r>
          </a:p>
          <a:p>
            <a:pPr algn="ctr"/>
            <a:endParaRPr lang="fr-FR" sz="3200" spc="-1" dirty="0">
              <a:solidFill>
                <a:srgbClr val="000000"/>
              </a:solidFill>
              <a:uFill>
                <a:solidFill>
                  <a:srgbClr val="FFFFFF"/>
                </a:solidFill>
              </a:uFill>
              <a:latin typeface="Arial"/>
            </a:endParaRPr>
          </a:p>
          <a:p>
            <a:pPr algn="ctr"/>
            <a:r>
              <a:rPr lang="fr-FR" sz="3200" b="0" strike="noStrike" spc="-1" dirty="0" smtClean="0">
                <a:solidFill>
                  <a:srgbClr val="000000"/>
                </a:solidFill>
                <a:uFill>
                  <a:solidFill>
                    <a:srgbClr val="FFFFFF"/>
                  </a:solidFill>
                </a:uFill>
                <a:latin typeface="Arial"/>
              </a:rPr>
              <a:t>Animation pédagogique d’écoles</a:t>
            </a:r>
          </a:p>
          <a:p>
            <a:pPr algn="ctr"/>
            <a:r>
              <a:rPr lang="fr-FR" sz="3200" spc="-1" dirty="0" smtClean="0">
                <a:solidFill>
                  <a:srgbClr val="000000"/>
                </a:solidFill>
                <a:uFill>
                  <a:solidFill>
                    <a:srgbClr val="FFFFFF"/>
                  </a:solidFill>
                </a:uFill>
                <a:latin typeface="Arial"/>
              </a:rPr>
              <a:t>P. BONASSIES</a:t>
            </a:r>
            <a:r>
              <a:rPr lang="fr-FR" sz="3200" spc="-1" smtClean="0">
                <a:solidFill>
                  <a:srgbClr val="000000"/>
                </a:solidFill>
                <a:uFill>
                  <a:solidFill>
                    <a:srgbClr val="FFFFFF"/>
                  </a:solidFill>
                </a:uFill>
                <a:latin typeface="Arial"/>
              </a:rPr>
              <a:t>, janvier 2018</a:t>
            </a:r>
            <a:endParaRPr lang="fr-FR" sz="3200" b="0" strike="noStrike" spc="-1">
              <a:solidFill>
                <a:srgbClr val="000000"/>
              </a:solidFill>
              <a:uFill>
                <a:solidFill>
                  <a:srgbClr val="FFFFFF"/>
                </a:solidFill>
              </a:uFill>
              <a:latin typeface="Arial"/>
            </a:endParaRPr>
          </a:p>
          <a:p>
            <a:pPr algn="ctr"/>
            <a:endParaRPr lang="fr-FR"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432360" y="162000"/>
            <a:ext cx="9071640" cy="1869840"/>
          </a:xfrm>
          <a:prstGeom prst="rect">
            <a:avLst/>
          </a:prstGeom>
          <a:noFill/>
          <a:ln>
            <a:noFill/>
          </a:ln>
        </p:spPr>
        <p:txBody>
          <a:bodyPr lIns="0" tIns="0" rIns="0" bIns="0" anchor="ctr"/>
          <a:lstStyle/>
          <a:p>
            <a:pPr algn="ctr"/>
            <a:r>
              <a:rPr lang="fr-FR" sz="4400" b="0" strike="noStrike" spc="-1">
                <a:solidFill>
                  <a:srgbClr val="000000"/>
                </a:solidFill>
                <a:uFill>
                  <a:solidFill>
                    <a:srgbClr val="FFFFFF"/>
                  </a:solidFill>
                </a:uFill>
                <a:latin typeface="Arial"/>
              </a:rPr>
              <a:t>Un problème qui peut difficilement être résolu si on n’organise pas sa pensée</a:t>
            </a:r>
          </a:p>
        </p:txBody>
      </p:sp>
      <p:sp>
        <p:nvSpPr>
          <p:cNvPr id="59" name="TextShape 2"/>
          <p:cNvSpPr txBox="1"/>
          <p:nvPr/>
        </p:nvSpPr>
        <p:spPr>
          <a:xfrm>
            <a:off x="504000" y="2232000"/>
            <a:ext cx="9071640" cy="392148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endParaRPr lang="fr-FR" sz="3200" b="0" strike="noStrike" spc="-1">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lang="fr-FR" sz="3200" b="0" strike="noStrike" spc="-1">
              <a:solidFill>
                <a:srgbClr val="000000"/>
              </a:solidFill>
              <a:uFill>
                <a:solidFill>
                  <a:srgbClr val="FFFFFF"/>
                </a:solidFill>
              </a:uFill>
              <a:latin typeface="Arial"/>
            </a:endParaRPr>
          </a:p>
        </p:txBody>
      </p:sp>
      <p:pic>
        <p:nvPicPr>
          <p:cNvPr id="60" name="Image 59"/>
          <p:cNvPicPr/>
          <p:nvPr/>
        </p:nvPicPr>
        <p:blipFill>
          <a:blip r:embed="rId2"/>
          <a:stretch/>
        </p:blipFill>
        <p:spPr>
          <a:xfrm>
            <a:off x="864000" y="2232000"/>
            <a:ext cx="8136000" cy="4278960"/>
          </a:xfrm>
          <a:prstGeom prst="rect">
            <a:avLst/>
          </a:prstGeom>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62" name="TextShape 2"/>
          <p:cNvSpPr txBox="1"/>
          <p:nvPr/>
        </p:nvSpPr>
        <p:spPr>
          <a:xfrm>
            <a:off x="504000" y="1769040"/>
            <a:ext cx="9071640" cy="438444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La représentation graphique permet d’illustrer des informations complexes.</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Les représentations d’un même problème peuvent être multiples.</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On peut donc aider l’élève à enrichir son répertoire de schématisation.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64" name="TextShape 2"/>
          <p:cNvSpPr txBox="1"/>
          <p:nvPr/>
        </p:nvSpPr>
        <p:spPr>
          <a:xfrm>
            <a:off x="504000" y="1769040"/>
            <a:ext cx="9071640" cy="438444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Enoncé :</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31 coureurs participent à une course. </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Il y a 4 fois plus de coureurs derrière Jean que devant.</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Quelle est la place de Jean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Shape 1"/>
          <p:cNvSpPr txBox="1"/>
          <p:nvPr/>
        </p:nvSpPr>
        <p:spPr>
          <a:xfrm>
            <a:off x="504000" y="301320"/>
            <a:ext cx="9071640" cy="1262160"/>
          </a:xfrm>
          <a:prstGeom prst="rect">
            <a:avLst/>
          </a:prstGeom>
          <a:noFill/>
          <a:ln>
            <a:noFill/>
          </a:ln>
        </p:spPr>
        <p:txBody>
          <a:bodyPr lIns="0" tIns="0" rIns="0" bIns="0" anchor="ctr"/>
          <a:lstStyle/>
          <a:p>
            <a:pPr algn="ctr"/>
            <a:r>
              <a:rPr lang="fr-FR" sz="4400" b="0" strike="noStrike" spc="-1">
                <a:solidFill>
                  <a:srgbClr val="000000"/>
                </a:solidFill>
                <a:uFill>
                  <a:solidFill>
                    <a:srgbClr val="FFFFFF"/>
                  </a:solidFill>
                </a:uFill>
                <a:latin typeface="Arial"/>
              </a:rPr>
              <a:t>Des représentations graphiques différentes : schémas personnels</a:t>
            </a:r>
          </a:p>
        </p:txBody>
      </p:sp>
      <p:sp>
        <p:nvSpPr>
          <p:cNvPr id="66" name="TextShape 2"/>
          <p:cNvSpPr txBox="1"/>
          <p:nvPr/>
        </p:nvSpPr>
        <p:spPr>
          <a:xfrm>
            <a:off x="504000" y="1769040"/>
            <a:ext cx="9071640" cy="4384440"/>
          </a:xfrm>
          <a:prstGeom prst="rect">
            <a:avLst/>
          </a:prstGeom>
          <a:noFill/>
          <a:ln>
            <a:noFill/>
          </a:ln>
        </p:spPr>
        <p:txBody>
          <a:bodyPr lIns="0" tIns="0" rIns="0" bIns="0">
            <a:normAutofit/>
          </a:bodyPr>
          <a:lstStyle/>
          <a:p>
            <a:r>
              <a:rPr lang="fr-FR" sz="1600" b="1" strike="noStrike" spc="-1">
                <a:solidFill>
                  <a:srgbClr val="000000"/>
                </a:solidFill>
                <a:uFill>
                  <a:solidFill>
                    <a:srgbClr val="FFFFFF"/>
                  </a:solidFill>
                </a:uFill>
                <a:latin typeface="ArialNarrow-Bold"/>
                <a:ea typeface="ArialNarrow-Bold"/>
              </a:rPr>
              <a:t>Flora : </a:t>
            </a:r>
            <a:r>
              <a:rPr lang="fr-FR" sz="1600" b="0" i="1" strike="noStrike" spc="-1">
                <a:solidFill>
                  <a:srgbClr val="000000"/>
                </a:solidFill>
                <a:uFill>
                  <a:solidFill>
                    <a:srgbClr val="FFFFFF"/>
                  </a:solidFill>
                </a:uFill>
                <a:latin typeface="ArialNarrow-Italic"/>
                <a:ea typeface="ArialNarrow-Italic"/>
              </a:rPr>
              <a:t>« j'ai dessiné les coureurs. Maintenant, je</a:t>
            </a:r>
            <a:endParaRPr lang="fr-FR" sz="1600" b="0" strike="noStrike" spc="-1">
              <a:solidFill>
                <a:srgbClr val="000000"/>
              </a:solidFill>
              <a:uFill>
                <a:solidFill>
                  <a:srgbClr val="FFFFFF"/>
                </a:solidFill>
              </a:uFill>
              <a:latin typeface="Arial"/>
            </a:endParaRPr>
          </a:p>
          <a:p>
            <a:r>
              <a:rPr lang="fr-FR" sz="1600" b="0" i="1" strike="noStrike" spc="-1">
                <a:solidFill>
                  <a:srgbClr val="000000"/>
                </a:solidFill>
                <a:uFill>
                  <a:solidFill>
                    <a:srgbClr val="FFFFFF"/>
                  </a:solidFill>
                </a:uFill>
                <a:latin typeface="ArialNarrow-Italic"/>
                <a:ea typeface="ArialNarrow-Italic"/>
              </a:rPr>
              <a:t>vais essayer s'il peut-être 26ème par exemple. »</a:t>
            </a:r>
            <a:endParaRPr lang="fr-FR" sz="1600" b="0" strike="noStrike" spc="-1">
              <a:solidFill>
                <a:srgbClr val="000000"/>
              </a:solidFill>
              <a:uFill>
                <a:solidFill>
                  <a:srgbClr val="FFFFFF"/>
                </a:solidFill>
              </a:uFill>
              <a:latin typeface="Arial"/>
            </a:endParaRPr>
          </a:p>
        </p:txBody>
      </p:sp>
      <p:pic>
        <p:nvPicPr>
          <p:cNvPr id="67" name="Image 66"/>
          <p:cNvPicPr/>
          <p:nvPr/>
        </p:nvPicPr>
        <p:blipFill>
          <a:blip r:embed="rId2"/>
          <a:stretch/>
        </p:blipFill>
        <p:spPr>
          <a:xfrm>
            <a:off x="1200600" y="2664000"/>
            <a:ext cx="7416000" cy="3240000"/>
          </a:xfrm>
          <a:prstGeom prst="rect">
            <a:avLst/>
          </a:prstGeom>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69" name="TextShape 2"/>
          <p:cNvSpPr txBox="1"/>
          <p:nvPr/>
        </p:nvSpPr>
        <p:spPr>
          <a:xfrm>
            <a:off x="504000" y="1769040"/>
            <a:ext cx="9071640" cy="438444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endParaRPr lang="fr-FR" sz="3200" b="0" strike="noStrike" spc="-1">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lang="fr-FR" sz="3200" b="0" strike="noStrike" spc="-1">
              <a:solidFill>
                <a:srgbClr val="000000"/>
              </a:solidFill>
              <a:uFill>
                <a:solidFill>
                  <a:srgbClr val="FFFFFF"/>
                </a:solidFill>
              </a:uFill>
              <a:latin typeface="Arial"/>
            </a:endParaRPr>
          </a:p>
        </p:txBody>
      </p:sp>
      <p:pic>
        <p:nvPicPr>
          <p:cNvPr id="70" name="Image 69"/>
          <p:cNvPicPr/>
          <p:nvPr/>
        </p:nvPicPr>
        <p:blipFill>
          <a:blip r:embed="rId2"/>
          <a:stretch/>
        </p:blipFill>
        <p:spPr>
          <a:xfrm>
            <a:off x="5688000" y="1800000"/>
            <a:ext cx="3528000" cy="3312000"/>
          </a:xfrm>
          <a:prstGeom prst="rect">
            <a:avLst/>
          </a:prstGeom>
          <a:ln>
            <a:noFill/>
          </a:ln>
        </p:spPr>
      </p:pic>
      <p:sp>
        <p:nvSpPr>
          <p:cNvPr id="71" name="TextShape 3"/>
          <p:cNvSpPr txBox="1"/>
          <p:nvPr/>
        </p:nvSpPr>
        <p:spPr>
          <a:xfrm>
            <a:off x="648000" y="1753200"/>
            <a:ext cx="3672000" cy="4168440"/>
          </a:xfrm>
          <a:prstGeom prst="rect">
            <a:avLst/>
          </a:prstGeom>
          <a:noFill/>
          <a:ln>
            <a:noFill/>
          </a:ln>
        </p:spPr>
        <p:txBody>
          <a:bodyPr lIns="90000" tIns="45000" rIns="90000" bIns="45000"/>
          <a:lstStyle/>
          <a:p>
            <a:r>
              <a:rPr lang="fr-FR" sz="2400" b="1" strike="noStrike" spc="-1">
                <a:solidFill>
                  <a:srgbClr val="000000"/>
                </a:solidFill>
                <a:uFill>
                  <a:solidFill>
                    <a:srgbClr val="FFFFFF"/>
                  </a:solidFill>
                </a:uFill>
                <a:latin typeface="Arial"/>
                <a:ea typeface="ArialNarrow-Bold"/>
              </a:rPr>
              <a:t>Eva : </a:t>
            </a:r>
            <a:r>
              <a:rPr lang="fr-FR" sz="2400" b="0" i="1" strike="noStrike" spc="-1">
                <a:solidFill>
                  <a:srgbClr val="000000"/>
                </a:solidFill>
                <a:uFill>
                  <a:solidFill>
                    <a:srgbClr val="FFFFFF"/>
                  </a:solidFill>
                </a:uFill>
                <a:latin typeface="Arial"/>
                <a:ea typeface="ArialNarrow-Italic"/>
              </a:rPr>
              <a:t>« Si Jean est troisième alors il y 2</a:t>
            </a:r>
            <a:endParaRPr lang="fr-FR" sz="2400" b="0" strike="noStrike" spc="-1">
              <a:solidFill>
                <a:srgbClr val="000000"/>
              </a:solidFill>
              <a:uFill>
                <a:solidFill>
                  <a:srgbClr val="FFFFFF"/>
                </a:solidFill>
              </a:uFill>
              <a:latin typeface="Arial"/>
            </a:endParaRPr>
          </a:p>
          <a:p>
            <a:r>
              <a:rPr lang="fr-FR" sz="2400" b="0" i="1" strike="noStrike" spc="-1">
                <a:solidFill>
                  <a:srgbClr val="000000"/>
                </a:solidFill>
                <a:uFill>
                  <a:solidFill>
                    <a:srgbClr val="FFFFFF"/>
                  </a:solidFill>
                </a:uFill>
                <a:latin typeface="Arial"/>
                <a:ea typeface="ArialNarrow-Italic"/>
              </a:rPr>
              <a:t>joueurs devant lui et 8 derrière, donc il y a 11</a:t>
            </a:r>
            <a:endParaRPr lang="fr-FR" sz="2400" b="0" strike="noStrike" spc="-1">
              <a:solidFill>
                <a:srgbClr val="000000"/>
              </a:solidFill>
              <a:uFill>
                <a:solidFill>
                  <a:srgbClr val="FFFFFF"/>
                </a:solidFill>
              </a:uFill>
              <a:latin typeface="Arial"/>
            </a:endParaRPr>
          </a:p>
          <a:p>
            <a:r>
              <a:rPr lang="fr-FR" sz="2400" b="0" i="1" strike="noStrike" spc="-1">
                <a:solidFill>
                  <a:srgbClr val="000000"/>
                </a:solidFill>
                <a:uFill>
                  <a:solidFill>
                    <a:srgbClr val="FFFFFF"/>
                  </a:solidFill>
                </a:uFill>
                <a:latin typeface="Arial"/>
                <a:ea typeface="ArialNarrow-Italic"/>
              </a:rPr>
              <a:t>coureurs en tout, mais on nous dit qu'il y a 31</a:t>
            </a:r>
            <a:endParaRPr lang="fr-FR" sz="2400" b="0" strike="noStrike" spc="-1">
              <a:solidFill>
                <a:srgbClr val="000000"/>
              </a:solidFill>
              <a:uFill>
                <a:solidFill>
                  <a:srgbClr val="FFFFFF"/>
                </a:solidFill>
              </a:uFill>
              <a:latin typeface="Arial"/>
            </a:endParaRPr>
          </a:p>
          <a:p>
            <a:r>
              <a:rPr lang="fr-FR" sz="2400" b="0" i="1" strike="noStrike" spc="-1">
                <a:solidFill>
                  <a:srgbClr val="000000"/>
                </a:solidFill>
                <a:uFill>
                  <a:solidFill>
                    <a:srgbClr val="FFFFFF"/>
                  </a:solidFill>
                </a:uFill>
                <a:latin typeface="Arial"/>
                <a:ea typeface="ArialNarrow-Italic"/>
              </a:rPr>
              <a:t>coureurs donc ça ne marche pas.</a:t>
            </a:r>
            <a:endParaRPr lang="fr-FR" sz="2400" b="0" strike="noStrike" spc="-1">
              <a:solidFill>
                <a:srgbClr val="000000"/>
              </a:solidFill>
              <a:uFill>
                <a:solidFill>
                  <a:srgbClr val="FFFFFF"/>
                </a:solidFill>
              </a:uFill>
              <a:latin typeface="Arial"/>
            </a:endParaRPr>
          </a:p>
          <a:p>
            <a:r>
              <a:rPr lang="fr-FR" sz="2400" b="0" i="1" strike="noStrike" spc="-1">
                <a:solidFill>
                  <a:srgbClr val="000000"/>
                </a:solidFill>
                <a:uFill>
                  <a:solidFill>
                    <a:srgbClr val="FFFFFF"/>
                  </a:solidFill>
                </a:uFill>
                <a:latin typeface="Arial"/>
                <a:ea typeface="ArialNarrow-Italic"/>
              </a:rPr>
              <a:t>Alors j'ai essayé s'il est quatrième, et....</a:t>
            </a:r>
            <a:endParaRPr lang="fr-FR" sz="2400" b="0" strike="noStrike" spc="-1">
              <a:solidFill>
                <a:srgbClr val="000000"/>
              </a:solidFill>
              <a:uFill>
                <a:solidFill>
                  <a:srgbClr val="FFFFFF"/>
                </a:solidFill>
              </a:uFill>
              <a:latin typeface="Arial"/>
            </a:endParaRPr>
          </a:p>
          <a:p>
            <a:r>
              <a:rPr lang="fr-FR" sz="2400" b="0" i="1" strike="noStrike" spc="-1">
                <a:solidFill>
                  <a:srgbClr val="000000"/>
                </a:solidFill>
                <a:uFill>
                  <a:solidFill>
                    <a:srgbClr val="FFFFFF"/>
                  </a:solidFill>
                </a:uFill>
                <a:latin typeface="Arial"/>
                <a:ea typeface="ArialNarrow-Italic"/>
              </a:rPr>
              <a:t>...... je vais continuer comme ça »</a:t>
            </a:r>
            <a:endParaRPr lang="fr-FR" sz="24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Shape 1"/>
          <p:cNvSpPr txBox="1"/>
          <p:nvPr/>
        </p:nvSpPr>
        <p:spPr>
          <a:xfrm>
            <a:off x="504000" y="301320"/>
            <a:ext cx="9071640" cy="1262160"/>
          </a:xfrm>
          <a:prstGeom prst="rect">
            <a:avLst/>
          </a:prstGeom>
          <a:noFill/>
          <a:ln>
            <a:noFill/>
          </a:ln>
        </p:spPr>
        <p:txBody>
          <a:bodyPr lIns="0" tIns="0" rIns="0" bIns="0" anchor="ctr"/>
          <a:lstStyle/>
          <a:p>
            <a:pPr algn="ctr"/>
            <a:r>
              <a:rPr lang="fr-FR" sz="4400" b="0" strike="noStrike" spc="-1">
                <a:solidFill>
                  <a:srgbClr val="000000"/>
                </a:solidFill>
                <a:uFill>
                  <a:solidFill>
                    <a:srgbClr val="FFFFFF"/>
                  </a:solidFill>
                </a:uFill>
                <a:latin typeface="Arial"/>
              </a:rPr>
              <a:t>Un tableau à double entrée</a:t>
            </a:r>
          </a:p>
        </p:txBody>
      </p:sp>
      <p:sp>
        <p:nvSpPr>
          <p:cNvPr id="73" name="TextShape 2"/>
          <p:cNvSpPr txBox="1"/>
          <p:nvPr/>
        </p:nvSpPr>
        <p:spPr>
          <a:xfrm>
            <a:off x="648360" y="1563480"/>
            <a:ext cx="9071640" cy="4590000"/>
          </a:xfrm>
          <a:prstGeom prst="rect">
            <a:avLst/>
          </a:prstGeom>
          <a:noFill/>
          <a:ln>
            <a:noFill/>
          </a:ln>
        </p:spPr>
        <p:txBody>
          <a:bodyPr lIns="0" tIns="0" rIns="0" bIns="0">
            <a:normAutofit/>
          </a:bodyPr>
          <a:lstStyle/>
          <a:p>
            <a:r>
              <a:rPr lang="fr-FR" sz="2200" b="0" i="1" strike="noStrike" spc="-1">
                <a:solidFill>
                  <a:srgbClr val="000000"/>
                </a:solidFill>
                <a:uFill>
                  <a:solidFill>
                    <a:srgbClr val="FFFFFF"/>
                  </a:solidFill>
                </a:uFill>
                <a:latin typeface="Arial"/>
                <a:ea typeface="ArialNarrow-Italic"/>
              </a:rPr>
              <a:t>Thomas : J</a:t>
            </a:r>
            <a:r>
              <a:rPr lang="fr-FR" sz="2400" b="0" i="1" strike="noStrike" spc="-1">
                <a:solidFill>
                  <a:srgbClr val="000000"/>
                </a:solidFill>
                <a:uFill>
                  <a:solidFill>
                    <a:srgbClr val="FFFFFF"/>
                  </a:solidFill>
                </a:uFill>
                <a:latin typeface="Arial"/>
                <a:ea typeface="ArialNarrow-Italic"/>
              </a:rPr>
              <a:t>ean ne peut pas être 4ème sinon il y aurait 16</a:t>
            </a:r>
            <a:endParaRPr lang="fr-FR" sz="2400" b="0" strike="noStrike" spc="-1">
              <a:solidFill>
                <a:srgbClr val="000000"/>
              </a:solidFill>
              <a:uFill>
                <a:solidFill>
                  <a:srgbClr val="FFFFFF"/>
                </a:solidFill>
              </a:uFill>
              <a:latin typeface="Arial"/>
            </a:endParaRPr>
          </a:p>
          <a:p>
            <a:r>
              <a:rPr lang="fr-FR" sz="2400" b="0" i="1" strike="noStrike" spc="-1">
                <a:solidFill>
                  <a:srgbClr val="000000"/>
                </a:solidFill>
                <a:uFill>
                  <a:solidFill>
                    <a:srgbClr val="FFFFFF"/>
                  </a:solidFill>
                </a:uFill>
                <a:latin typeface="Arial"/>
                <a:ea typeface="ArialNarrow-Italic"/>
              </a:rPr>
              <a:t>coureurs. Il ne peut pas être 5ème sinon il y aurait 21 coureurs.</a:t>
            </a:r>
            <a:endParaRPr lang="fr-FR" sz="2400" b="0" strike="noStrike" spc="-1">
              <a:solidFill>
                <a:srgbClr val="000000"/>
              </a:solidFill>
              <a:uFill>
                <a:solidFill>
                  <a:srgbClr val="FFFFFF"/>
                </a:solidFill>
              </a:uFill>
              <a:latin typeface="Arial"/>
            </a:endParaRPr>
          </a:p>
          <a:p>
            <a:r>
              <a:rPr lang="fr-FR" sz="2400" b="0" i="1" strike="noStrike" spc="-1">
                <a:solidFill>
                  <a:srgbClr val="000000"/>
                </a:solidFill>
                <a:uFill>
                  <a:solidFill>
                    <a:srgbClr val="FFFFFF"/>
                  </a:solidFill>
                </a:uFill>
                <a:latin typeface="Arial"/>
                <a:ea typeface="ArialNarrow-Italic"/>
              </a:rPr>
              <a:t>Je vais continuer comme ça »</a:t>
            </a:r>
            <a:endParaRPr lang="fr-FR" sz="2400" b="0" strike="noStrike" spc="-1">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lang="fr-FR" sz="2400" b="0" strike="noStrike" spc="-1">
              <a:solidFill>
                <a:srgbClr val="000000"/>
              </a:solidFill>
              <a:uFill>
                <a:solidFill>
                  <a:srgbClr val="FFFFFF"/>
                </a:solidFill>
              </a:uFill>
              <a:latin typeface="Arial"/>
            </a:endParaRPr>
          </a:p>
        </p:txBody>
      </p:sp>
      <p:pic>
        <p:nvPicPr>
          <p:cNvPr id="74" name="Image 73"/>
          <p:cNvPicPr/>
          <p:nvPr/>
        </p:nvPicPr>
        <p:blipFill>
          <a:blip r:embed="rId2"/>
          <a:stretch/>
        </p:blipFill>
        <p:spPr>
          <a:xfrm>
            <a:off x="1080000" y="3456000"/>
            <a:ext cx="8064000" cy="2697480"/>
          </a:xfrm>
          <a:prstGeom prst="rect">
            <a:avLst/>
          </a:prstGeom>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76" name="TextShape 2"/>
          <p:cNvSpPr txBox="1"/>
          <p:nvPr/>
        </p:nvSpPr>
        <p:spPr>
          <a:xfrm>
            <a:off x="504000" y="1769040"/>
            <a:ext cx="9071640" cy="4384440"/>
          </a:xfrm>
          <a:prstGeom prst="rect">
            <a:avLst/>
          </a:prstGeom>
          <a:noFill/>
          <a:ln>
            <a:noFill/>
          </a:ln>
        </p:spPr>
        <p:txBody>
          <a:bodyPr lIns="0" tIns="0" rIns="0" bIns="0">
            <a:normAutofit/>
          </a:bodyPr>
          <a:lstStyle/>
          <a:p>
            <a:pPr marL="108000">
              <a:spcBef>
                <a:spcPts val="1417"/>
              </a:spcBef>
              <a:buClr>
                <a:srgbClr val="000000"/>
              </a:buClr>
              <a:buSzPct val="45000"/>
            </a:pPr>
            <a:r>
              <a:rPr lang="fr-FR" sz="3200" b="0" strike="noStrike" spc="-1" dirty="0">
                <a:solidFill>
                  <a:srgbClr val="000000"/>
                </a:solidFill>
                <a:uFill>
                  <a:solidFill>
                    <a:srgbClr val="FFFFFF"/>
                  </a:solidFill>
                </a:uFill>
                <a:latin typeface="Arial"/>
              </a:rPr>
              <a:t>Le brouillon en tant qu’écrit permet de reformuler l’énoncé et aide à progresser dans la représentation d’un problème.</a:t>
            </a:r>
          </a:p>
          <a:p>
            <a:pPr marL="432000" indent="-324000">
              <a:spcBef>
                <a:spcPts val="1417"/>
              </a:spcBef>
              <a:buClr>
                <a:srgbClr val="000000"/>
              </a:buClr>
              <a:buSzPct val="45000"/>
              <a:buFont typeface="Wingdings" charset="2"/>
              <a:buChar char=""/>
            </a:pPr>
            <a:endParaRPr lang="fr-FR"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78" name="TextShape 2"/>
          <p:cNvSpPr txBox="1"/>
          <p:nvPr/>
        </p:nvSpPr>
        <p:spPr>
          <a:xfrm>
            <a:off x="504000" y="1769040"/>
            <a:ext cx="9071640" cy="438444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La sorcière Maléfix a rangé 36 balais dans 3 armoires A, B,C.</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Dans l’armoire A, il y a 6 balais de plus que dans l’armoire B. Dans l’armoire C, il y a 2 fois moins de balais que dans l’armoire B.</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Combien de balais Maléfix a-t-elle rangés dans chaque armoire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80" name="TextShape 2"/>
          <p:cNvSpPr txBox="1"/>
          <p:nvPr/>
        </p:nvSpPr>
        <p:spPr>
          <a:xfrm>
            <a:off x="504000" y="1769040"/>
            <a:ext cx="9071640" cy="438444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Brouillon de Noé</a:t>
            </a:r>
          </a:p>
        </p:txBody>
      </p:sp>
      <p:pic>
        <p:nvPicPr>
          <p:cNvPr id="81" name="Image 80"/>
          <p:cNvPicPr/>
          <p:nvPr/>
        </p:nvPicPr>
        <p:blipFill>
          <a:blip r:embed="rId2"/>
          <a:stretch/>
        </p:blipFill>
        <p:spPr>
          <a:xfrm>
            <a:off x="1582200" y="2952000"/>
            <a:ext cx="6624000" cy="2664000"/>
          </a:xfrm>
          <a:prstGeom prst="rect">
            <a:avLst/>
          </a:prstGeom>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83" name="TextShape 2"/>
          <p:cNvSpPr txBox="1"/>
          <p:nvPr/>
        </p:nvSpPr>
        <p:spPr>
          <a:xfrm>
            <a:off x="504000" y="1769040"/>
            <a:ext cx="9071640" cy="4384440"/>
          </a:xfrm>
          <a:prstGeom prst="rect">
            <a:avLst/>
          </a:prstGeom>
          <a:noFill/>
          <a:ln>
            <a:noFill/>
          </a:ln>
        </p:spPr>
        <p:txBody>
          <a:bodyPr lIns="0" tIns="0" rIns="0" bIns="0">
            <a:normAutofit/>
          </a:bodyPr>
          <a:lstStyle/>
          <a:p>
            <a:pPr marL="108000">
              <a:spcBef>
                <a:spcPts val="1417"/>
              </a:spcBef>
              <a:buClr>
                <a:srgbClr val="000000"/>
              </a:buClr>
              <a:buSzPct val="45000"/>
            </a:pPr>
            <a:r>
              <a:rPr lang="fr-FR" sz="3200" b="0" strike="noStrike" spc="-1" dirty="0">
                <a:solidFill>
                  <a:srgbClr val="000000"/>
                </a:solidFill>
                <a:uFill>
                  <a:solidFill>
                    <a:srgbClr val="FFFFFF"/>
                  </a:solidFill>
                </a:uFill>
                <a:latin typeface="Arial"/>
              </a:rPr>
              <a:t>Brouillon de Corentin</a:t>
            </a:r>
          </a:p>
          <a:p>
            <a:pPr marL="432000" indent="-324000">
              <a:spcBef>
                <a:spcPts val="1417"/>
              </a:spcBef>
              <a:buClr>
                <a:srgbClr val="000000"/>
              </a:buClr>
              <a:buSzPct val="45000"/>
              <a:buFont typeface="Wingdings" charset="2"/>
              <a:buChar char=""/>
            </a:pPr>
            <a:endParaRPr lang="fr-FR" sz="32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lang="fr-FR" sz="32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lang="fr-FR" sz="3200" b="0" strike="noStrike" spc="-1" dirty="0">
              <a:solidFill>
                <a:srgbClr val="000000"/>
              </a:solidFill>
              <a:uFill>
                <a:solidFill>
                  <a:srgbClr val="FFFFFF"/>
                </a:solidFill>
              </a:uFill>
              <a:latin typeface="Arial"/>
            </a:endParaRPr>
          </a:p>
        </p:txBody>
      </p:sp>
      <p:pic>
        <p:nvPicPr>
          <p:cNvPr id="84" name="Image 83"/>
          <p:cNvPicPr/>
          <p:nvPr/>
        </p:nvPicPr>
        <p:blipFill>
          <a:blip r:embed="rId2"/>
          <a:stretch/>
        </p:blipFill>
        <p:spPr>
          <a:xfrm>
            <a:off x="1296000" y="2376000"/>
            <a:ext cx="7200000" cy="3960000"/>
          </a:xfrm>
          <a:prstGeom prst="rect">
            <a:avLst/>
          </a:prstGeom>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504000" y="301320"/>
            <a:ext cx="9071640" cy="1262160"/>
          </a:xfrm>
          <a:prstGeom prst="rect">
            <a:avLst/>
          </a:prstGeom>
          <a:noFill/>
          <a:ln>
            <a:noFill/>
          </a:ln>
        </p:spPr>
        <p:txBody>
          <a:bodyPr lIns="0" tIns="0" rIns="0" bIns="0" anchor="ctr"/>
          <a:lstStyle/>
          <a:p>
            <a:pPr algn="ctr"/>
            <a:r>
              <a:rPr lang="fr-FR" sz="4400" b="0" strike="noStrike" spc="-1">
                <a:solidFill>
                  <a:srgbClr val="000000"/>
                </a:solidFill>
                <a:uFill>
                  <a:solidFill>
                    <a:srgbClr val="FFFFFF"/>
                  </a:solidFill>
                </a:uFill>
                <a:latin typeface="Arial"/>
              </a:rPr>
              <a:t>Quelques constats</a:t>
            </a:r>
          </a:p>
        </p:txBody>
      </p:sp>
      <p:sp>
        <p:nvSpPr>
          <p:cNvPr id="44" name="TextShape 2"/>
          <p:cNvSpPr txBox="1"/>
          <p:nvPr/>
        </p:nvSpPr>
        <p:spPr>
          <a:xfrm>
            <a:off x="504000" y="1663560"/>
            <a:ext cx="9071640" cy="4384440"/>
          </a:xfrm>
          <a:prstGeom prst="rect">
            <a:avLst/>
          </a:prstGeom>
          <a:noFill/>
          <a:ln>
            <a:noFill/>
          </a:ln>
        </p:spPr>
        <p:txBody>
          <a:bodyPr lIns="0" tIns="0" rIns="0" bIns="0">
            <a:normAutofit fontScale="85000" lnSpcReduction="10000"/>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1. Note de l’OCDE, PISA à la loupe N°56, octobre 2015 : Quelle confiance les élèves ont-ils en leur capacité à résoudre des problèmes en mathématiques.</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Manque de confiance des élèves en leur capacité à résoudre des problèmes mathématiques.</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En 20l2, l’enquête PISA a recueilli les déclarations des élèves : étroite corrélation entre l’efficacité perçue en mathématiques et la performance dans cette matière.</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hlinkClick r:id="rId2"/>
              </a:rPr>
              <a:t>http://www.oecd.org/pisa/pisaproducts/pisainfocus/pisa-in-focus-n56-%28fre%29-final.pdf</a:t>
            </a:r>
            <a:endParaRPr lang="fr-FR" sz="3200" b="0" strike="noStrike" spc="-1">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lang="fr-FR" sz="3200" b="0" strike="noStrike" spc="-1">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lang="fr-FR" sz="3200" b="0" strike="noStrike" spc="-1">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lang="fr-FR"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86" name="TextShape 2"/>
          <p:cNvSpPr txBox="1"/>
          <p:nvPr/>
        </p:nvSpPr>
        <p:spPr>
          <a:xfrm>
            <a:off x="504000" y="1769040"/>
            <a:ext cx="9071640" cy="438444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dirty="0">
                <a:solidFill>
                  <a:srgbClr val="000000"/>
                </a:solidFill>
                <a:uFill>
                  <a:solidFill>
                    <a:srgbClr val="FFFFFF"/>
                  </a:solidFill>
                </a:uFill>
                <a:latin typeface="Arial"/>
              </a:rPr>
              <a:t>Deux essais de reformulation du problème qui se situent avant le début des recherches et qui permet de comprendre qu’il est plus judicieux d’essayer </a:t>
            </a:r>
            <a:r>
              <a:rPr lang="fr-FR" sz="3200" b="0" strike="noStrike" spc="-1" dirty="0" smtClean="0">
                <a:solidFill>
                  <a:srgbClr val="000000"/>
                </a:solidFill>
                <a:uFill>
                  <a:solidFill>
                    <a:srgbClr val="FFFFFF"/>
                  </a:solidFill>
                </a:uFill>
                <a:latin typeface="Arial"/>
              </a:rPr>
              <a:t>de remplir </a:t>
            </a:r>
            <a:r>
              <a:rPr lang="fr-FR" sz="3200" b="0" strike="noStrike" spc="-1" dirty="0">
                <a:solidFill>
                  <a:srgbClr val="000000"/>
                </a:solidFill>
                <a:uFill>
                  <a:solidFill>
                    <a:srgbClr val="FFFFFF"/>
                  </a:solidFill>
                </a:uFill>
                <a:latin typeface="Arial"/>
              </a:rPr>
              <a:t>l’armoire B en premier.</a:t>
            </a:r>
          </a:p>
          <a:p>
            <a:pPr marL="432000" indent="-324000">
              <a:spcBef>
                <a:spcPts val="1417"/>
              </a:spcBef>
              <a:buClr>
                <a:srgbClr val="000000"/>
              </a:buClr>
              <a:buSzPct val="45000"/>
              <a:buFont typeface="Wingdings" charset="2"/>
              <a:buChar char=""/>
            </a:pPr>
            <a:r>
              <a:rPr lang="fr-FR" sz="3200" b="0" strike="noStrike" spc="-1" dirty="0">
                <a:solidFill>
                  <a:srgbClr val="000000"/>
                </a:solidFill>
                <a:uFill>
                  <a:solidFill>
                    <a:srgbClr val="FFFFFF"/>
                  </a:solidFill>
                </a:uFill>
                <a:latin typeface="Arial"/>
              </a:rPr>
              <a:t>Ils ne suivent pas l’ordre établi par l’énoncé.</a:t>
            </a:r>
          </a:p>
          <a:p>
            <a:pPr marL="432000" indent="-324000">
              <a:spcBef>
                <a:spcPts val="1417"/>
              </a:spcBef>
              <a:buClr>
                <a:srgbClr val="000000"/>
              </a:buClr>
              <a:buSzPct val="45000"/>
              <a:buFont typeface="Wingdings" charset="2"/>
              <a:buChar char=""/>
            </a:pPr>
            <a:r>
              <a:rPr lang="fr-FR" sz="3200" b="0" strike="noStrike" spc="-1" dirty="0">
                <a:solidFill>
                  <a:srgbClr val="000000"/>
                </a:solidFill>
                <a:uFill>
                  <a:solidFill>
                    <a:srgbClr val="FFFFFF"/>
                  </a:solidFill>
                </a:uFill>
                <a:latin typeface="Arial"/>
              </a:rPr>
              <a:t>Corentin va même plus loin en ajoutant ‘’ le nombre de balais de l’armoire B est forcément pair.’’</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504000" y="301320"/>
            <a:ext cx="9071640" cy="1262160"/>
          </a:xfrm>
          <a:prstGeom prst="rect">
            <a:avLst/>
          </a:prstGeom>
          <a:noFill/>
          <a:ln>
            <a:noFill/>
          </a:ln>
        </p:spPr>
        <p:txBody>
          <a:bodyPr lIns="0" tIns="0" rIns="0" bIns="0" anchor="ctr"/>
          <a:lstStyle/>
          <a:p>
            <a:pPr algn="ctr"/>
            <a:r>
              <a:rPr lang="fr-FR" sz="4400" b="0" strike="noStrike" spc="-1">
                <a:solidFill>
                  <a:srgbClr val="000000"/>
                </a:solidFill>
                <a:uFill>
                  <a:solidFill>
                    <a:srgbClr val="FFFFFF"/>
                  </a:solidFill>
                </a:uFill>
                <a:latin typeface="Arial"/>
              </a:rPr>
              <a:t>Ce  que permet l’écrit de travail</a:t>
            </a:r>
          </a:p>
        </p:txBody>
      </p:sp>
      <p:sp>
        <p:nvSpPr>
          <p:cNvPr id="88" name="TextShape 2"/>
          <p:cNvSpPr txBox="1"/>
          <p:nvPr/>
        </p:nvSpPr>
        <p:spPr>
          <a:xfrm>
            <a:off x="504000" y="1769040"/>
            <a:ext cx="9071640" cy="4384440"/>
          </a:xfrm>
          <a:prstGeom prst="rect">
            <a:avLst/>
          </a:prstGeom>
          <a:noFill/>
          <a:ln>
            <a:noFill/>
          </a:ln>
        </p:spPr>
        <p:txBody>
          <a:bodyPr lIns="0" tIns="0" rIns="0" bIns="0">
            <a:normAutofit fontScale="92500" lnSpcReduction="20000"/>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-Se représenter la situation</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 Consigner des données</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 Traiter des données, les relier entre elles et les organiser</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 Faire des essais, des choix( revenir en arrière, renoncer, réessayer)</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 Trouver une solution</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Il favorise la réflexion, la compréhension et l’apprentissage.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dirty="0" smtClean="0"/>
              <a:t>Les programmes</a:t>
            </a:r>
            <a:endParaRPr lang="fr-FR" sz="4400" dirty="0"/>
          </a:p>
        </p:txBody>
      </p:sp>
      <p:sp>
        <p:nvSpPr>
          <p:cNvPr id="3" name="Espace réservé du texte 2"/>
          <p:cNvSpPr>
            <a:spLocks noGrp="1"/>
          </p:cNvSpPr>
          <p:nvPr>
            <p:ph type="body"/>
          </p:nvPr>
        </p:nvSpPr>
        <p:spPr/>
        <p:txBody>
          <a:bodyPr>
            <a:normAutofit fontScale="85000" lnSpcReduction="20000"/>
          </a:bodyPr>
          <a:lstStyle/>
          <a:p>
            <a:endParaRPr lang="fr-FR" sz="3600" dirty="0" smtClean="0"/>
          </a:p>
          <a:p>
            <a:r>
              <a:rPr lang="fr-FR" sz="3600" dirty="0" smtClean="0"/>
              <a:t>Comme au cycle 2, </a:t>
            </a:r>
            <a:r>
              <a:rPr lang="fr-FR" sz="3600" b="1" dirty="0" smtClean="0"/>
              <a:t>la fréquence </a:t>
            </a:r>
            <a:r>
              <a:rPr lang="fr-FR" sz="3600" dirty="0" smtClean="0"/>
              <a:t>des situations d'écriture et </a:t>
            </a:r>
            <a:r>
              <a:rPr lang="fr-FR" sz="3600" b="1" dirty="0" smtClean="0"/>
              <a:t>la quantité des écrits </a:t>
            </a:r>
            <a:r>
              <a:rPr lang="fr-FR" sz="3600" dirty="0" smtClean="0"/>
              <a:t>produits </a:t>
            </a:r>
            <a:r>
              <a:rPr lang="fr-FR" sz="3600" b="1" dirty="0" smtClean="0"/>
              <a:t>sont les conditions des progrès des élèves</a:t>
            </a:r>
            <a:r>
              <a:rPr lang="fr-FR" sz="3600" dirty="0" smtClean="0"/>
              <a:t>. L'enjeu est (…) que </a:t>
            </a:r>
            <a:r>
              <a:rPr lang="fr-FR" sz="3600" b="1" dirty="0" smtClean="0"/>
              <a:t>le recours à l'écriture devienne naturel </a:t>
            </a:r>
            <a:r>
              <a:rPr lang="fr-FR" sz="3600" dirty="0" smtClean="0"/>
              <a:t>pour eux à toutes les étapes de leurs apprentissages scolaires et qu'ils puissent prendre du plaisir à s'exprimer et à créer par l'écriture. </a:t>
            </a:r>
          </a:p>
          <a:p>
            <a:r>
              <a:rPr lang="fr-FR" sz="3600" dirty="0" smtClean="0"/>
              <a:t>Au CM1 et au CM2, l'écriture trouve sa place dans le cadre d'une pratique quotidienne </a:t>
            </a:r>
            <a:r>
              <a:rPr lang="fr-FR" sz="3600" b="1" dirty="0" smtClean="0"/>
              <a:t>(écrits de travail)</a:t>
            </a:r>
            <a:r>
              <a:rPr lang="fr-FR" sz="3600" dirty="0" smtClean="0"/>
              <a:t>. </a:t>
            </a:r>
          </a:p>
          <a:p>
            <a:endParaRPr lang="fr-FR" sz="3600" dirty="0"/>
          </a:p>
        </p:txBody>
      </p:sp>
    </p:spTree>
    <p:extLst>
      <p:ext uri="{BB962C8B-B14F-4D97-AF65-F5344CB8AC3E}">
        <p14:creationId xmlns:p14="http://schemas.microsoft.com/office/powerpoint/2010/main" val="456277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p:nvPr>
        </p:nvSpPr>
        <p:spPr/>
        <p:txBody>
          <a:bodyPr>
            <a:normAutofit/>
          </a:bodyPr>
          <a:lstStyle/>
          <a:p>
            <a:r>
              <a:rPr lang="fr-FR" sz="3200" dirty="0"/>
              <a:t>	</a:t>
            </a:r>
          </a:p>
          <a:p>
            <a:endParaRPr lang="fr-FR" sz="3200" dirty="0"/>
          </a:p>
        </p:txBody>
      </p:sp>
      <p:graphicFrame>
        <p:nvGraphicFramePr>
          <p:cNvPr id="4" name="Tableau 3"/>
          <p:cNvGraphicFramePr>
            <a:graphicFrameLocks noGrp="1"/>
          </p:cNvGraphicFramePr>
          <p:nvPr>
            <p:extLst>
              <p:ext uri="{D42A27DB-BD31-4B8C-83A1-F6EECF244321}">
                <p14:modId xmlns:p14="http://schemas.microsoft.com/office/powerpoint/2010/main" val="3864150379"/>
              </p:ext>
            </p:extLst>
          </p:nvPr>
        </p:nvGraphicFramePr>
        <p:xfrm>
          <a:off x="719832" y="539477"/>
          <a:ext cx="7488832" cy="6336704"/>
        </p:xfrm>
        <a:graphic>
          <a:graphicData uri="http://schemas.openxmlformats.org/drawingml/2006/table">
            <a:tbl>
              <a:tblPr firstRow="1" bandRow="1">
                <a:tableStyleId>{5C22544A-7EE6-4342-B048-85BDC9FD1C3A}</a:tableStyleId>
              </a:tblPr>
              <a:tblGrid>
                <a:gridCol w="3672408"/>
                <a:gridCol w="3816424"/>
              </a:tblGrid>
              <a:tr h="779592">
                <a:tc>
                  <a:txBody>
                    <a:bodyPr/>
                    <a:lstStyle/>
                    <a:p>
                      <a:r>
                        <a:rPr lang="fr-FR" dirty="0" smtClean="0"/>
                        <a:t>Connaissances et compétences associées</a:t>
                      </a:r>
                      <a:endParaRPr lang="fr-FR" dirty="0"/>
                    </a:p>
                  </a:txBody>
                  <a:tcPr/>
                </a:tc>
                <a:tc>
                  <a:txBody>
                    <a:bodyPr/>
                    <a:lstStyle/>
                    <a:p>
                      <a:r>
                        <a:rPr lang="fr-FR" dirty="0" smtClean="0"/>
                        <a:t>Exemples de situations, d’activités er de ressources</a:t>
                      </a:r>
                      <a:endParaRPr lang="fr-FR" dirty="0"/>
                    </a:p>
                  </a:txBody>
                  <a:tcPr/>
                </a:tc>
              </a:tr>
              <a:tr h="5166359">
                <a:tc>
                  <a:txBody>
                    <a:bodyPr/>
                    <a:lstStyle/>
                    <a:p>
                      <a:endParaRPr lang="fr-FR" sz="1800" b="0" i="0" u="none" strike="noStrike" baseline="0" dirty="0" smtClean="0">
                        <a:solidFill>
                          <a:schemeClr val="dk1"/>
                        </a:solidFill>
                        <a:latin typeface="+mn-lt"/>
                        <a:ea typeface="+mn-ea"/>
                        <a:cs typeface="+mn-cs"/>
                      </a:endParaRPr>
                    </a:p>
                    <a:p>
                      <a:r>
                        <a:rPr lang="fr-FR" sz="1800" b="1" i="0" u="none" strike="noStrike" baseline="0" dirty="0" smtClean="0">
                          <a:solidFill>
                            <a:schemeClr val="dk1"/>
                          </a:solidFill>
                          <a:latin typeface="+mn-lt"/>
                          <a:ea typeface="+mn-ea"/>
                          <a:cs typeface="+mn-cs"/>
                        </a:rPr>
                        <a:t>Recourir à l'écriture pour réfléchir et pour apprendre </a:t>
                      </a:r>
                      <a:endParaRPr lang="fr-FR" sz="1800" b="0" i="0" u="none" strike="noStrike" baseline="0" dirty="0" smtClean="0">
                        <a:solidFill>
                          <a:schemeClr val="dk1"/>
                        </a:solidFill>
                        <a:latin typeface="+mn-lt"/>
                        <a:ea typeface="+mn-ea"/>
                        <a:cs typeface="+mn-cs"/>
                      </a:endParaRPr>
                    </a:p>
                    <a:p>
                      <a:r>
                        <a:rPr lang="fr-FR" sz="1800" b="0" i="0" u="none" strike="noStrike" baseline="0" dirty="0" smtClean="0">
                          <a:solidFill>
                            <a:schemeClr val="dk1"/>
                          </a:solidFill>
                          <a:latin typeface="+mn-lt"/>
                          <a:ea typeface="+mn-ea"/>
                          <a:cs typeface="+mn-cs"/>
                        </a:rPr>
                        <a:t>- Écrits de travail pour formuler des impressions de lecture, émettre des hypothèses, articuler des idées, hiérarchiser, lister. </a:t>
                      </a:r>
                    </a:p>
                    <a:p>
                      <a:r>
                        <a:rPr lang="fr-FR" sz="1800" b="0" i="0" u="none" strike="noStrike" baseline="0" dirty="0" smtClean="0">
                          <a:solidFill>
                            <a:schemeClr val="dk1"/>
                          </a:solidFill>
                          <a:latin typeface="+mn-lt"/>
                          <a:ea typeface="+mn-ea"/>
                          <a:cs typeface="+mn-cs"/>
                        </a:rPr>
                        <a:t>- Écrits de travail pour reformuler, produire des conclusions provisoires, des résumés. </a:t>
                      </a:r>
                    </a:p>
                    <a:p>
                      <a:r>
                        <a:rPr lang="fr-FR" sz="1800" b="0" i="0" u="none" strike="noStrike" baseline="0" dirty="0" smtClean="0">
                          <a:solidFill>
                            <a:schemeClr val="dk1"/>
                          </a:solidFill>
                          <a:latin typeface="+mn-lt"/>
                          <a:ea typeface="+mn-ea"/>
                          <a:cs typeface="+mn-cs"/>
                        </a:rPr>
                        <a:t>- Écrits réflexifs pour expliquer une démarche, justifier une réponse, argumenter. 	</a:t>
                      </a:r>
                    </a:p>
                    <a:p>
                      <a:endParaRPr lang="fr-FR" dirty="0"/>
                    </a:p>
                  </a:txBody>
                  <a:tcPr/>
                </a:tc>
                <a:tc>
                  <a:txBody>
                    <a:bodyPr/>
                    <a:lstStyle/>
                    <a:p>
                      <a:endParaRPr lang="fr-FR" sz="1800" b="0" i="0" u="none" strike="noStrike" baseline="0" dirty="0" smtClean="0">
                        <a:solidFill>
                          <a:schemeClr val="dk1"/>
                        </a:solidFill>
                        <a:latin typeface="+mn-lt"/>
                        <a:ea typeface="+mn-ea"/>
                        <a:cs typeface="+mn-cs"/>
                      </a:endParaRPr>
                    </a:p>
                    <a:p>
                      <a:r>
                        <a:rPr lang="fr-FR" sz="1800" b="0" i="0" u="none" strike="noStrike" baseline="0" dirty="0" smtClean="0">
                          <a:solidFill>
                            <a:schemeClr val="dk1"/>
                          </a:solidFill>
                          <a:latin typeface="+mn-lt"/>
                          <a:ea typeface="+mn-ea"/>
                          <a:cs typeface="+mn-cs"/>
                        </a:rPr>
                        <a:t>Recours régulier à l'écriture aux différentes étapes des apprentissages : au début pour recueillir des impressions, </a:t>
                      </a:r>
                      <a:r>
                        <a:rPr lang="fr-FR" sz="1800" b="1" i="0" u="none" strike="noStrike" baseline="0" dirty="0" smtClean="0">
                          <a:solidFill>
                            <a:schemeClr val="dk1"/>
                          </a:solidFill>
                          <a:latin typeface="+mn-lt"/>
                          <a:ea typeface="+mn-ea"/>
                          <a:cs typeface="+mn-cs"/>
                        </a:rPr>
                        <a:t>rendre compte de sa compréhension ou formuler des hypothèses </a:t>
                      </a:r>
                      <a:r>
                        <a:rPr lang="fr-FR" sz="1800" b="0" i="0" u="none" strike="noStrike" baseline="0" dirty="0" smtClean="0">
                          <a:solidFill>
                            <a:schemeClr val="dk1"/>
                          </a:solidFill>
                          <a:latin typeface="+mn-lt"/>
                          <a:ea typeface="+mn-ea"/>
                          <a:cs typeface="+mn-cs"/>
                        </a:rPr>
                        <a:t>; en cours de séance pour répondre à des questions, relever, classer, </a:t>
                      </a:r>
                      <a:r>
                        <a:rPr lang="fr-FR" sz="1800" b="1" i="0" u="none" strike="noStrike" baseline="0" dirty="0" smtClean="0">
                          <a:solidFill>
                            <a:schemeClr val="dk1"/>
                          </a:solidFill>
                          <a:latin typeface="+mn-lt"/>
                          <a:ea typeface="+mn-ea"/>
                          <a:cs typeface="+mn-cs"/>
                        </a:rPr>
                        <a:t>mettre en relation </a:t>
                      </a:r>
                      <a:r>
                        <a:rPr lang="fr-FR" sz="1800" b="0" i="0" u="none" strike="noStrike" baseline="0" dirty="0" smtClean="0">
                          <a:solidFill>
                            <a:schemeClr val="dk1"/>
                          </a:solidFill>
                          <a:latin typeface="+mn-lt"/>
                          <a:ea typeface="+mn-ea"/>
                          <a:cs typeface="+mn-cs"/>
                        </a:rPr>
                        <a:t>des faits, des idées ; en fin de séance pour reformuler, synthétiser ou résumer. </a:t>
                      </a:r>
                    </a:p>
                    <a:p>
                      <a:r>
                        <a:rPr lang="fr-FR" sz="1800" b="0" i="0" u="none" strike="noStrike" baseline="0" dirty="0" smtClean="0">
                          <a:solidFill>
                            <a:schemeClr val="dk1"/>
                          </a:solidFill>
                          <a:latin typeface="+mn-lt"/>
                          <a:ea typeface="+mn-ea"/>
                          <a:cs typeface="+mn-cs"/>
                        </a:rPr>
                        <a:t>- Usage régulier d'un cahier de brouillon ou </a:t>
                      </a:r>
                      <a:r>
                        <a:rPr lang="fr-FR" sz="1800" b="1" i="0" u="none" strike="noStrike" baseline="0" dirty="0" smtClean="0">
                          <a:solidFill>
                            <a:schemeClr val="dk1"/>
                          </a:solidFill>
                          <a:latin typeface="+mn-lt"/>
                          <a:ea typeface="+mn-ea"/>
                          <a:cs typeface="+mn-cs"/>
                        </a:rPr>
                        <a:t>place dédiée à ces écrits de travail </a:t>
                      </a:r>
                      <a:r>
                        <a:rPr lang="fr-FR" sz="1800" b="0" i="0" u="none" strike="noStrike" baseline="0" dirty="0" smtClean="0">
                          <a:solidFill>
                            <a:schemeClr val="dk1"/>
                          </a:solidFill>
                          <a:latin typeface="+mn-lt"/>
                          <a:ea typeface="+mn-ea"/>
                          <a:cs typeface="+mn-cs"/>
                        </a:rPr>
                        <a:t>dans le cahier ou classeur de français ou des autres disciplines. 	</a:t>
                      </a:r>
                    </a:p>
                  </a:txBody>
                  <a:tcPr/>
                </a:tc>
              </a:tr>
              <a:tr h="390753">
                <a:tc>
                  <a:txBody>
                    <a:bodyPr/>
                    <a:lstStyle/>
                    <a:p>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640702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p:nvPr>
        </p:nvSpPr>
        <p:spPr/>
        <p:txBody>
          <a:bodyPr>
            <a:normAutofit/>
          </a:bodyPr>
          <a:lstStyle/>
          <a:p>
            <a:r>
              <a:rPr lang="fr-FR" sz="3200" dirty="0" smtClean="0"/>
              <a:t>Extraits du programme d’enseignement du cycle de consolidation C3, B. O du 26 novembre 2015</a:t>
            </a:r>
            <a:endParaRPr lang="fr-FR" sz="3200" dirty="0"/>
          </a:p>
        </p:txBody>
      </p:sp>
      <p:graphicFrame>
        <p:nvGraphicFramePr>
          <p:cNvPr id="4" name="Tableau 3"/>
          <p:cNvGraphicFramePr>
            <a:graphicFrameLocks noGrp="1"/>
          </p:cNvGraphicFramePr>
          <p:nvPr>
            <p:extLst>
              <p:ext uri="{D42A27DB-BD31-4B8C-83A1-F6EECF244321}">
                <p14:modId xmlns:p14="http://schemas.microsoft.com/office/powerpoint/2010/main" val="3285288392"/>
              </p:ext>
            </p:extLst>
          </p:nvPr>
        </p:nvGraphicFramePr>
        <p:xfrm>
          <a:off x="791840" y="3131765"/>
          <a:ext cx="8208912" cy="3240360"/>
        </p:xfrm>
        <a:graphic>
          <a:graphicData uri="http://schemas.openxmlformats.org/drawingml/2006/table">
            <a:tbl>
              <a:tblPr firstRow="1" bandRow="1">
                <a:tableStyleId>{5C22544A-7EE6-4342-B048-85BDC9FD1C3A}</a:tableStyleId>
              </a:tblPr>
              <a:tblGrid>
                <a:gridCol w="4104456"/>
                <a:gridCol w="4104456"/>
              </a:tblGrid>
              <a:tr h="3240360">
                <a:tc>
                  <a:txBody>
                    <a:bodyPr/>
                    <a:lstStyle/>
                    <a:p>
                      <a:endParaRPr lang="fr-FR" sz="1800" b="0" i="0" u="none" strike="noStrike" baseline="0" dirty="0" smtClean="0">
                        <a:solidFill>
                          <a:schemeClr val="lt1"/>
                        </a:solidFill>
                        <a:latin typeface="+mn-lt"/>
                        <a:ea typeface="+mn-ea"/>
                        <a:cs typeface="+mn-cs"/>
                      </a:endParaRPr>
                    </a:p>
                    <a:p>
                      <a:r>
                        <a:rPr lang="fr-FR" sz="1800" b="1" i="0" u="none" strike="noStrike" baseline="0" dirty="0" smtClean="0">
                          <a:solidFill>
                            <a:schemeClr val="lt1"/>
                          </a:solidFill>
                          <a:latin typeface="+mn-lt"/>
                          <a:ea typeface="+mn-ea"/>
                          <a:cs typeface="+mn-cs"/>
                        </a:rPr>
                        <a:t>Produire des écrits variés en s'appropriant les différentes dimensions de l'activité d'écriture </a:t>
                      </a:r>
                      <a:endParaRPr lang="fr-FR" sz="1800" b="0" i="0" u="none" strike="noStrike" baseline="0" dirty="0" smtClean="0">
                        <a:solidFill>
                          <a:schemeClr val="lt1"/>
                        </a:solidFill>
                        <a:latin typeface="+mn-lt"/>
                        <a:ea typeface="+mn-ea"/>
                        <a:cs typeface="+mn-cs"/>
                      </a:endParaRPr>
                    </a:p>
                    <a:p>
                      <a:r>
                        <a:rPr lang="fr-FR" sz="1800" b="0" i="0" u="none" strike="noStrike" baseline="0" dirty="0" smtClean="0">
                          <a:solidFill>
                            <a:schemeClr val="lt1"/>
                          </a:solidFill>
                          <a:latin typeface="+mn-lt"/>
                          <a:ea typeface="+mn-ea"/>
                          <a:cs typeface="+mn-cs"/>
                        </a:rPr>
                        <a:t>- Pratique du « brouillon » ou d'écrits de  travail	.</a:t>
                      </a:r>
                    </a:p>
                  </a:txBody>
                  <a:tcPr/>
                </a:tc>
                <a:tc>
                  <a:txBody>
                    <a:bodyPr/>
                    <a:lstStyle/>
                    <a:p>
                      <a:endParaRPr lang="fr-FR" sz="1800" b="0" i="0" u="none" strike="noStrike" baseline="0" dirty="0" smtClean="0">
                        <a:solidFill>
                          <a:schemeClr val="lt1"/>
                        </a:solidFill>
                        <a:latin typeface="+mn-lt"/>
                        <a:ea typeface="+mn-ea"/>
                        <a:cs typeface="+mn-cs"/>
                      </a:endParaRPr>
                    </a:p>
                    <a:p>
                      <a:r>
                        <a:rPr lang="fr-FR" sz="1800" b="0" i="0" u="none" strike="noStrike" baseline="0" dirty="0" smtClean="0">
                          <a:solidFill>
                            <a:schemeClr val="lt1"/>
                          </a:solidFill>
                          <a:latin typeface="+mn-lt"/>
                          <a:ea typeface="+mn-ea"/>
                          <a:cs typeface="+mn-cs"/>
                        </a:rPr>
                        <a:t>- Au CM1 et au CM2, situations quotidiennes de </a:t>
                      </a:r>
                      <a:r>
                        <a:rPr lang="fr-FR" sz="1800" b="1" i="0" u="none" strike="noStrike" baseline="0" dirty="0" smtClean="0">
                          <a:solidFill>
                            <a:schemeClr val="lt1"/>
                          </a:solidFill>
                          <a:latin typeface="+mn-lt"/>
                          <a:ea typeface="+mn-ea"/>
                          <a:cs typeface="+mn-cs"/>
                        </a:rPr>
                        <a:t>production d'écrits courts intégrés aux séances d'apprentissage. </a:t>
                      </a:r>
                      <a:endParaRPr lang="fr-FR" sz="1800" b="0" i="0" u="none" strike="noStrike" baseline="0" dirty="0" smtClean="0">
                        <a:solidFill>
                          <a:schemeClr val="lt1"/>
                        </a:solidFill>
                        <a:latin typeface="+mn-lt"/>
                        <a:ea typeface="+mn-ea"/>
                        <a:cs typeface="+mn-cs"/>
                      </a:endParaRPr>
                    </a:p>
                    <a:p>
                      <a:r>
                        <a:rPr lang="fr-FR" sz="1800" b="0" i="0" u="none" strike="noStrike" baseline="0" dirty="0" smtClean="0">
                          <a:solidFill>
                            <a:schemeClr val="lt1"/>
                          </a:solidFill>
                          <a:latin typeface="+mn-lt"/>
                          <a:ea typeface="+mn-ea"/>
                          <a:cs typeface="+mn-cs"/>
                        </a:rPr>
                        <a:t>En 6e, pratiques d'écrits courts et fréquents accompagnant la séquence 	</a:t>
                      </a:r>
                    </a:p>
                    <a:p>
                      <a:endParaRPr lang="fr-FR" dirty="0"/>
                    </a:p>
                  </a:txBody>
                  <a:tcPr/>
                </a:tc>
              </a:tr>
            </a:tbl>
          </a:graphicData>
        </a:graphic>
      </p:graphicFrame>
    </p:spTree>
    <p:extLst>
      <p:ext uri="{BB962C8B-B14F-4D97-AF65-F5344CB8AC3E}">
        <p14:creationId xmlns:p14="http://schemas.microsoft.com/office/powerpoint/2010/main" val="30844522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504000" y="301320"/>
            <a:ext cx="9071640" cy="1262160"/>
          </a:xfrm>
          <a:prstGeom prst="rect">
            <a:avLst/>
          </a:prstGeom>
          <a:noFill/>
          <a:ln>
            <a:noFill/>
          </a:ln>
        </p:spPr>
        <p:txBody>
          <a:bodyPr lIns="0" tIns="0" rIns="0" bIns="0" anchor="ctr"/>
          <a:lstStyle/>
          <a:p>
            <a:pPr algn="ctr"/>
            <a:r>
              <a:rPr lang="fr-FR" sz="4400" b="0" strike="noStrike" spc="-1">
                <a:solidFill>
                  <a:srgbClr val="000000"/>
                </a:solidFill>
                <a:uFill>
                  <a:solidFill>
                    <a:srgbClr val="FFFFFF"/>
                  </a:solidFill>
                </a:uFill>
                <a:latin typeface="Arial"/>
              </a:rPr>
              <a:t>Le journal mathématique</a:t>
            </a:r>
          </a:p>
        </p:txBody>
      </p:sp>
      <p:graphicFrame>
        <p:nvGraphicFramePr>
          <p:cNvPr id="90" name="Table 2"/>
          <p:cNvGraphicFramePr/>
          <p:nvPr/>
        </p:nvGraphicFramePr>
        <p:xfrm>
          <a:off x="504000" y="1563480"/>
          <a:ext cx="9071640" cy="5191200"/>
        </p:xfrm>
        <a:graphic>
          <a:graphicData uri="http://schemas.openxmlformats.org/drawingml/2006/table">
            <a:tbl>
              <a:tblPr/>
              <a:tblGrid>
                <a:gridCol w="4535640"/>
                <a:gridCol w="4536000"/>
              </a:tblGrid>
              <a:tr h="984960">
                <a:tc>
                  <a:txBody>
                    <a:bodyPr/>
                    <a:lstStyle/>
                    <a:p>
                      <a:r>
                        <a:rPr lang="fr-FR" sz="1800" b="0" strike="noStrike" spc="-1">
                          <a:solidFill>
                            <a:srgbClr val="000000"/>
                          </a:solidFill>
                          <a:uFill>
                            <a:solidFill>
                              <a:srgbClr val="FFFFFF"/>
                            </a:solidFill>
                          </a:uFill>
                          <a:latin typeface="Arial"/>
                        </a:rPr>
                        <a:t>Permet à l’élève de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r>
                        <a:rPr lang="fr-FR" sz="1800" b="0" strike="noStrike" spc="-1">
                          <a:solidFill>
                            <a:srgbClr val="000000"/>
                          </a:solidFill>
                          <a:uFill>
                            <a:solidFill>
                              <a:srgbClr val="FFFFFF"/>
                            </a:solidFill>
                          </a:uFill>
                          <a:latin typeface="Arial"/>
                        </a:rPr>
                        <a:t>Permet à  l’enseignant de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075560">
                <a:tc>
                  <a:txBody>
                    <a:bodyPr/>
                    <a:lstStyle/>
                    <a:p>
                      <a:r>
                        <a:rPr lang="fr-FR" sz="1800" b="0" strike="noStrike" spc="-1">
                          <a:solidFill>
                            <a:srgbClr val="000000"/>
                          </a:solidFill>
                          <a:uFill>
                            <a:solidFill>
                              <a:srgbClr val="FFFFFF"/>
                            </a:solidFill>
                          </a:uFill>
                          <a:latin typeface="Arial"/>
                        </a:rPr>
                        <a:t>Comprendre qu’il faut le temps de construire.</a:t>
                      </a:r>
                    </a:p>
                    <a:p>
                      <a:r>
                        <a:rPr lang="fr-FR" sz="1800" b="0" strike="noStrike" spc="-1">
                          <a:solidFill>
                            <a:srgbClr val="000000"/>
                          </a:solidFill>
                          <a:uFill>
                            <a:solidFill>
                              <a:srgbClr val="FFFFFF"/>
                            </a:solidFill>
                          </a:uFill>
                          <a:latin typeface="Arial"/>
                        </a:rPr>
                        <a:t>Comprendre que la démarche est déterminante pour aboutir à une solution.</a:t>
                      </a:r>
                    </a:p>
                    <a:p>
                      <a:r>
                        <a:rPr lang="fr-FR" sz="1800" b="0" strike="noStrike" spc="-1">
                          <a:solidFill>
                            <a:srgbClr val="000000"/>
                          </a:solidFill>
                          <a:uFill>
                            <a:solidFill>
                              <a:srgbClr val="FFFFFF"/>
                            </a:solidFill>
                          </a:uFill>
                          <a:latin typeface="Arial"/>
                        </a:rPr>
                        <a:t>Comprendre qu’écrire est un outil efficace</a:t>
                      </a:r>
                    </a:p>
                    <a:p>
                      <a:r>
                        <a:rPr lang="fr-FR" sz="1800" b="0" strike="noStrike" spc="-1">
                          <a:solidFill>
                            <a:srgbClr val="000000"/>
                          </a:solidFill>
                          <a:uFill>
                            <a:solidFill>
                              <a:srgbClr val="FFFFFF"/>
                            </a:solidFill>
                          </a:uFill>
                          <a:latin typeface="Arial"/>
                        </a:rPr>
                        <a:t>Avoir moins d’appréhension à investir une situation mathématique qui pose problème.</a:t>
                      </a:r>
                    </a:p>
                    <a:p>
                      <a:r>
                        <a:rPr lang="fr-FR" sz="1800" b="0" strike="noStrike" spc="-1">
                          <a:solidFill>
                            <a:srgbClr val="000000"/>
                          </a:solidFill>
                          <a:uFill>
                            <a:solidFill>
                              <a:srgbClr val="FFFFFF"/>
                            </a:solidFill>
                          </a:uFill>
                          <a:latin typeface="Arial"/>
                        </a:rPr>
                        <a:t>Susciter intérêt et plaisir.</a:t>
                      </a:r>
                    </a:p>
                    <a:p>
                      <a:r>
                        <a:rPr lang="fr-FR" sz="1800" b="0" strike="noStrike" spc="-1">
                          <a:solidFill>
                            <a:srgbClr val="000000"/>
                          </a:solidFill>
                          <a:uFill>
                            <a:solidFill>
                              <a:srgbClr val="FFFFFF"/>
                            </a:solidFill>
                          </a:uFill>
                          <a:latin typeface="Arial"/>
                        </a:rPr>
                        <a:t>Mesurer de visu ses propres progrès.</a:t>
                      </a:r>
                    </a:p>
                    <a:p>
                      <a:r>
                        <a:rPr lang="fr-FR" sz="1800" b="0" strike="noStrike" spc="-1">
                          <a:solidFill>
                            <a:srgbClr val="000000"/>
                          </a:solidFill>
                          <a:uFill>
                            <a:solidFill>
                              <a:srgbClr val="FFFFFF"/>
                            </a:solidFill>
                          </a:uFill>
                          <a:latin typeface="Arial"/>
                        </a:rPr>
                        <a:t>Revenir en arrière sur des situations similaires et envisager comment elles avaient été traitées.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fr-FR" sz="1800" b="0" strike="noStrike" spc="-1">
                          <a:solidFill>
                            <a:srgbClr val="000000"/>
                          </a:solidFill>
                          <a:uFill>
                            <a:solidFill>
                              <a:srgbClr val="FFFFFF"/>
                            </a:solidFill>
                          </a:uFill>
                          <a:latin typeface="Arial"/>
                        </a:rPr>
                        <a:t>Faire évoluer ses représentations sur la fonction de l’écrit dans l’apprentissage des mathématiques.</a:t>
                      </a:r>
                    </a:p>
                    <a:p>
                      <a:r>
                        <a:rPr lang="fr-FR" sz="1800" b="0" strike="noStrike" spc="-1">
                          <a:solidFill>
                            <a:srgbClr val="000000"/>
                          </a:solidFill>
                          <a:uFill>
                            <a:solidFill>
                              <a:srgbClr val="FFFFFF"/>
                            </a:solidFill>
                          </a:uFill>
                          <a:latin typeface="Arial"/>
                        </a:rPr>
                        <a:t>Développer davantage l’écrit dans les séances de mathématiques.</a:t>
                      </a:r>
                    </a:p>
                    <a:p>
                      <a:r>
                        <a:rPr lang="fr-FR" sz="1800" b="0" strike="noStrike" spc="-1">
                          <a:solidFill>
                            <a:srgbClr val="000000"/>
                          </a:solidFill>
                          <a:uFill>
                            <a:solidFill>
                              <a:srgbClr val="FFFFFF"/>
                            </a:solidFill>
                          </a:uFill>
                          <a:latin typeface="Arial"/>
                        </a:rPr>
                        <a:t>Donner un véritable statut et un espace dédié aux écrits et à la recherche mathématiques.</a:t>
                      </a:r>
                    </a:p>
                    <a:p>
                      <a:r>
                        <a:rPr lang="fr-FR" sz="1800" b="0" strike="noStrike" spc="-1">
                          <a:solidFill>
                            <a:srgbClr val="000000"/>
                          </a:solidFill>
                          <a:uFill>
                            <a:solidFill>
                              <a:srgbClr val="FFFFFF"/>
                            </a:solidFill>
                          </a:uFill>
                          <a:latin typeface="Arial"/>
                        </a:rPr>
                        <a:t>Accéder aux procédures des élèves, à leur évolution pour être capable d’apprendre de leur mise en activité ( ce qui insuffisant pour l’un est peut-être une réussite pour l’autre).</a:t>
                      </a:r>
                    </a:p>
                    <a:p>
                      <a:r>
                        <a:rPr lang="fr-FR" sz="1800" b="0" strike="noStrike" spc="-1">
                          <a:solidFill>
                            <a:srgbClr val="000000"/>
                          </a:solidFill>
                          <a:uFill>
                            <a:solidFill>
                              <a:srgbClr val="FFFFFF"/>
                            </a:solidFill>
                          </a:uFill>
                          <a:latin typeface="Arial"/>
                        </a:rPr>
                        <a:t>Varier les modalités de travail en mathématiques.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92" name="TextShape 2"/>
          <p:cNvSpPr txBox="1"/>
          <p:nvPr/>
        </p:nvSpPr>
        <p:spPr>
          <a:xfrm>
            <a:off x="504000" y="1769040"/>
            <a:ext cx="9071640" cy="4384440"/>
          </a:xfrm>
          <a:prstGeom prst="rect">
            <a:avLst/>
          </a:prstGeom>
          <a:noFill/>
          <a:ln>
            <a:noFill/>
          </a:ln>
        </p:spPr>
        <p:txBody>
          <a:bodyPr lIns="0" tIns="0" rIns="0" bIns="0">
            <a:normAutofit fontScale="92500" lnSpcReduction="10000"/>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Quelles situations ?</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Des situations mathématiques qui posent problème et font entrer dans une démarche de recherche.</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Inciter à une utilisation régulière pour appréhender pleinement la fonction des ‘’ écrits de travail’’ et les faire évoluer.</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Laisser à l’élève la liberté ou non de revenir sur ses écrits.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94" name="TextShape 2"/>
          <p:cNvSpPr txBox="1"/>
          <p:nvPr/>
        </p:nvSpPr>
        <p:spPr>
          <a:xfrm>
            <a:off x="504000" y="1769040"/>
            <a:ext cx="9071640" cy="438444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dirty="0">
                <a:solidFill>
                  <a:srgbClr val="000000"/>
                </a:solidFill>
                <a:uFill>
                  <a:solidFill>
                    <a:srgbClr val="FFFFFF"/>
                  </a:solidFill>
                </a:uFill>
                <a:latin typeface="Arial"/>
              </a:rPr>
              <a:t>Ne pas corriger ces écrits.</a:t>
            </a:r>
          </a:p>
          <a:p>
            <a:pPr marL="432000" indent="-324000">
              <a:spcBef>
                <a:spcPts val="1417"/>
              </a:spcBef>
              <a:buClr>
                <a:srgbClr val="000000"/>
              </a:buClr>
              <a:buSzPct val="45000"/>
              <a:buFont typeface="Wingdings" charset="2"/>
              <a:buChar char=""/>
            </a:pPr>
            <a:r>
              <a:rPr lang="fr-FR" sz="3200" b="0" strike="noStrike" spc="-1" dirty="0">
                <a:solidFill>
                  <a:srgbClr val="000000"/>
                </a:solidFill>
                <a:uFill>
                  <a:solidFill>
                    <a:srgbClr val="FFFFFF"/>
                  </a:solidFill>
                </a:uFill>
                <a:latin typeface="Arial"/>
              </a:rPr>
              <a:t>Donner la possibilité de prendre appui sur les écrits pour communiquer à l’oral sur les procédures utilisées</a:t>
            </a:r>
            <a:r>
              <a:rPr lang="fr-FR" sz="3200" b="0" strike="noStrike" spc="-1" dirty="0" smtClean="0">
                <a:solidFill>
                  <a:srgbClr val="000000"/>
                </a:solidFill>
                <a:uFill>
                  <a:solidFill>
                    <a:srgbClr val="FFFFFF"/>
                  </a:solidFill>
                </a:uFill>
                <a:latin typeface="Arial"/>
              </a:rPr>
              <a:t>.</a:t>
            </a:r>
          </a:p>
          <a:p>
            <a:pPr marL="108000">
              <a:spcBef>
                <a:spcPts val="1417"/>
              </a:spcBef>
              <a:buClr>
                <a:srgbClr val="000000"/>
              </a:buClr>
              <a:buSzPct val="45000"/>
            </a:pPr>
            <a:r>
              <a:rPr lang="fr-FR" sz="3200" spc="-1" dirty="0">
                <a:solidFill>
                  <a:srgbClr val="000000"/>
                </a:solidFill>
                <a:uFill>
                  <a:solidFill>
                    <a:srgbClr val="FFFFFF"/>
                  </a:solidFill>
                </a:uFill>
                <a:hlinkClick r:id="rId2"/>
              </a:rPr>
              <a:t>http</a:t>
            </a:r>
            <a:r>
              <a:rPr lang="fr-FR" sz="3200" spc="-1">
                <a:solidFill>
                  <a:srgbClr val="000000"/>
                </a:solidFill>
                <a:uFill>
                  <a:solidFill>
                    <a:srgbClr val="FFFFFF"/>
                  </a:solidFill>
                </a:uFill>
                <a:hlinkClick r:id="rId2"/>
              </a:rPr>
              <a:t>://</a:t>
            </a:r>
            <a:r>
              <a:rPr lang="fr-FR" sz="3200" spc="-1" smtClean="0">
                <a:solidFill>
                  <a:srgbClr val="000000"/>
                </a:solidFill>
                <a:uFill>
                  <a:solidFill>
                    <a:srgbClr val="FFFFFF"/>
                  </a:solidFill>
                </a:uFill>
                <a:hlinkClick r:id="rId2"/>
              </a:rPr>
              <a:t>www.dsden93.ac-creteil.fr/spip/IMG/pdf/Diaporama_sur_le_journal_mathematique_GDM_93.pdf</a:t>
            </a:r>
            <a:endParaRPr lang="fr-FR" sz="3200" b="0" strike="noStrike" spc="-1" smtClean="0">
              <a:solidFill>
                <a:srgbClr val="000000"/>
              </a:solidFill>
              <a:uFill>
                <a:solidFill>
                  <a:srgbClr val="FFFFFF"/>
                </a:solidFill>
              </a:uFill>
              <a:latin typeface="Arial"/>
            </a:endParaRPr>
          </a:p>
          <a:p>
            <a:pPr marL="108000">
              <a:spcBef>
                <a:spcPts val="1417"/>
              </a:spcBef>
              <a:buClr>
                <a:srgbClr val="000000"/>
              </a:buClr>
              <a:buSzPct val="45000"/>
            </a:pPr>
            <a:endParaRPr lang="fr-FR" sz="3200" spc="-1" dirty="0">
              <a:solidFill>
                <a:srgbClr val="000000"/>
              </a:solidFill>
              <a:uFill>
                <a:solidFill>
                  <a:srgbClr val="FFFFFF"/>
                </a:solidFill>
              </a:uFill>
              <a:latin typeface="Arial"/>
            </a:endParaRPr>
          </a:p>
          <a:p>
            <a:pPr marL="108000">
              <a:spcBef>
                <a:spcPts val="1417"/>
              </a:spcBef>
              <a:buClr>
                <a:srgbClr val="000000"/>
              </a:buClr>
              <a:buSzPct val="45000"/>
            </a:pPr>
            <a:endParaRPr lang="fr-FR"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96" name="TextShape 2"/>
          <p:cNvSpPr txBox="1"/>
          <p:nvPr/>
        </p:nvSpPr>
        <p:spPr>
          <a:xfrm>
            <a:off x="504000" y="1769040"/>
            <a:ext cx="9071640" cy="4384440"/>
          </a:xfrm>
          <a:prstGeom prst="rect">
            <a:avLst/>
          </a:prstGeom>
          <a:noFill/>
          <a:ln>
            <a:noFill/>
          </a:ln>
        </p:spPr>
        <p:txBody>
          <a:bodyPr lIns="0" tIns="0" rIns="0" bIns="0">
            <a:normAutofit/>
          </a:bodyPr>
          <a:lstStyle/>
          <a:p>
            <a:pPr marL="108000">
              <a:spcBef>
                <a:spcPts val="1417"/>
              </a:spcBef>
              <a:buClr>
                <a:srgbClr val="000000"/>
              </a:buClr>
              <a:buSzPct val="45000"/>
            </a:pPr>
            <a:r>
              <a:rPr lang="fr-FR" sz="3200" b="0" strike="noStrike" spc="-1">
                <a:solidFill>
                  <a:srgbClr val="000000"/>
                </a:solidFill>
                <a:uFill>
                  <a:solidFill>
                    <a:srgbClr val="FFFFFF"/>
                  </a:solidFill>
                </a:uFill>
                <a:latin typeface="Arial"/>
              </a:rPr>
              <a:t>Quel support ?</a:t>
            </a:r>
          </a:p>
          <a:p>
            <a:pPr marL="432000" indent="-324000">
              <a:spcBef>
                <a:spcPts val="1417"/>
              </a:spcBef>
              <a:buClr>
                <a:srgbClr val="000000"/>
              </a:buClr>
              <a:buSzPct val="45000"/>
              <a:buFont typeface="Wingdings" charset="2"/>
              <a:buChar char=""/>
            </a:pPr>
            <a:r>
              <a:rPr lang="fr-FR" sz="3200" b="0" strike="noStrike" spc="-1" dirty="0">
                <a:solidFill>
                  <a:srgbClr val="000000"/>
                </a:solidFill>
                <a:uFill>
                  <a:solidFill>
                    <a:srgbClr val="FFFFFF"/>
                  </a:solidFill>
                </a:uFill>
                <a:latin typeface="Arial"/>
              </a:rPr>
              <a:t>Cahier, bloc</a:t>
            </a:r>
          </a:p>
          <a:p>
            <a:pPr marL="432000" indent="-324000">
              <a:spcBef>
                <a:spcPts val="1417"/>
              </a:spcBef>
              <a:buClr>
                <a:srgbClr val="000000"/>
              </a:buClr>
              <a:buSzPct val="45000"/>
              <a:buFont typeface="Wingdings" charset="2"/>
              <a:buChar char=""/>
            </a:pPr>
            <a:r>
              <a:rPr lang="fr-FR" sz="3200" b="0" strike="noStrike" spc="-1" dirty="0">
                <a:solidFill>
                  <a:srgbClr val="000000"/>
                </a:solidFill>
                <a:uFill>
                  <a:solidFill>
                    <a:srgbClr val="FFFFFF"/>
                  </a:solidFill>
                </a:uFill>
                <a:latin typeface="Arial"/>
              </a:rPr>
              <a:t>Des pages unies, sans lignage pour éviter de formater la recherche de l’élève.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46" name="TextShape 2"/>
          <p:cNvSpPr txBox="1"/>
          <p:nvPr/>
        </p:nvSpPr>
        <p:spPr>
          <a:xfrm>
            <a:off x="504000" y="1769040"/>
            <a:ext cx="9071640" cy="4384440"/>
          </a:xfrm>
          <a:prstGeom prst="rect">
            <a:avLst/>
          </a:prstGeom>
          <a:noFill/>
          <a:ln>
            <a:noFill/>
          </a:ln>
        </p:spPr>
        <p:txBody>
          <a:bodyPr lIns="0" tIns="0" rIns="0" bIns="0">
            <a:normAutofit fontScale="92500"/>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Les élèves sont encore trop nombreux,notamment parmi ceux issus des milieux défavorisés à ne pas avoir confiance en leur capacité à mener à bien de tâches de mathématiques.</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L’école et les familles doivent donc aider les élèves à renforcer leur maîtrise des mathématiques en les exposant à des types variés de problèmes dans cette matière, tout en leur prodiguant leurs encouragements et leur soutien.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48" name="TextShape 2"/>
          <p:cNvSpPr txBox="1"/>
          <p:nvPr/>
        </p:nvSpPr>
        <p:spPr>
          <a:xfrm>
            <a:off x="504000" y="1769040"/>
            <a:ext cx="9071640" cy="4384440"/>
          </a:xfrm>
          <a:prstGeom prst="rect">
            <a:avLst/>
          </a:prstGeom>
          <a:noFill/>
          <a:ln>
            <a:noFill/>
          </a:ln>
        </p:spPr>
        <p:txBody>
          <a:bodyPr lIns="0" tIns="0" rIns="0" bIns="0">
            <a:normAutofit fontScale="92500"/>
          </a:bodyPr>
          <a:lstStyle/>
          <a:p>
            <a:pPr marL="108000">
              <a:spcBef>
                <a:spcPts val="1417"/>
              </a:spcBef>
              <a:buClr>
                <a:srgbClr val="000000"/>
              </a:buClr>
              <a:buSzPct val="45000"/>
            </a:pPr>
            <a:r>
              <a:rPr lang="fr-FR" sz="3200" b="0" strike="noStrike" spc="-1" dirty="0">
                <a:solidFill>
                  <a:srgbClr val="000000"/>
                </a:solidFill>
                <a:uFill>
                  <a:solidFill>
                    <a:srgbClr val="FFFFFF"/>
                  </a:solidFill>
                </a:uFill>
                <a:latin typeface="Arial"/>
              </a:rPr>
              <a:t>2. Le langage et l’écrit en particulier, pour apprendre (Lire et écrire pour penser et pour apprendre, E. </a:t>
            </a:r>
            <a:r>
              <a:rPr lang="fr-FR" sz="3200" b="0" strike="noStrike" spc="-1" dirty="0" err="1">
                <a:solidFill>
                  <a:srgbClr val="000000"/>
                </a:solidFill>
                <a:uFill>
                  <a:solidFill>
                    <a:srgbClr val="FFFFFF"/>
                  </a:solidFill>
                </a:uFill>
                <a:latin typeface="Arial"/>
              </a:rPr>
              <a:t>Bautier</a:t>
            </a:r>
            <a:r>
              <a:rPr lang="fr-FR" sz="3200" b="0" strike="noStrike" spc="-1" dirty="0">
                <a:solidFill>
                  <a:srgbClr val="000000"/>
                </a:solidFill>
                <a:uFill>
                  <a:solidFill>
                    <a:srgbClr val="FFFFFF"/>
                  </a:solidFill>
                </a:uFill>
                <a:latin typeface="Arial"/>
              </a:rPr>
              <a:t>)</a:t>
            </a:r>
          </a:p>
          <a:p>
            <a:pPr marL="108000">
              <a:spcBef>
                <a:spcPts val="1417"/>
              </a:spcBef>
              <a:buClr>
                <a:srgbClr val="000000"/>
              </a:buClr>
              <a:buSzPct val="45000"/>
            </a:pPr>
            <a:r>
              <a:rPr lang="fr-FR" sz="3200" b="0" strike="noStrike" spc="-1" dirty="0">
                <a:solidFill>
                  <a:srgbClr val="000000"/>
                </a:solidFill>
                <a:uFill>
                  <a:solidFill>
                    <a:srgbClr val="FFFFFF"/>
                  </a:solidFill>
                </a:uFill>
                <a:latin typeface="Arial"/>
              </a:rPr>
              <a:t>‘’ </a:t>
            </a:r>
            <a:r>
              <a:rPr lang="fr-FR" sz="3200" b="0" strike="noStrike" spc="-1" dirty="0" smtClean="0">
                <a:solidFill>
                  <a:srgbClr val="000000"/>
                </a:solidFill>
                <a:uFill>
                  <a:solidFill>
                    <a:srgbClr val="FFFFFF"/>
                  </a:solidFill>
                </a:uFill>
                <a:latin typeface="Arial"/>
              </a:rPr>
              <a:t>Le </a:t>
            </a:r>
            <a:r>
              <a:rPr lang="fr-FR" sz="3200" b="0" strike="noStrike" spc="-1" dirty="0">
                <a:solidFill>
                  <a:srgbClr val="000000"/>
                </a:solidFill>
                <a:uFill>
                  <a:solidFill>
                    <a:srgbClr val="FFFFFF"/>
                  </a:solidFill>
                </a:uFill>
                <a:latin typeface="Arial"/>
              </a:rPr>
              <a:t>langage et l’écrit en particulier, pour apprendre, élaborer, penser, ne font qu’exceptionnellement l’objet d’enseignement et d’apprentissages scolaires, alors même que cet usage est justement différenciateur des élèves et que c’est celui qui est implicitement supposé dans les pratiques scolaires.’’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50" name="TextShape 2"/>
          <p:cNvSpPr txBox="1"/>
          <p:nvPr/>
        </p:nvSpPr>
        <p:spPr>
          <a:xfrm>
            <a:off x="504000" y="1769040"/>
            <a:ext cx="9071640" cy="4384440"/>
          </a:xfrm>
          <a:prstGeom prst="rect">
            <a:avLst/>
          </a:prstGeom>
          <a:noFill/>
          <a:ln>
            <a:noFill/>
          </a:ln>
        </p:spPr>
        <p:txBody>
          <a:bodyPr lIns="0" tIns="0" rIns="0" bIns="0">
            <a:normAutofit fontScale="92500"/>
          </a:bodyPr>
          <a:lstStyle/>
          <a:p>
            <a:pPr marL="432000" indent="-324000">
              <a:spcBef>
                <a:spcPts val="1417"/>
              </a:spcBef>
              <a:buClr>
                <a:srgbClr val="000000"/>
              </a:buClr>
              <a:buSzPct val="45000"/>
              <a:buFont typeface="Wingdings" charset="2"/>
              <a:buChar char=""/>
            </a:pPr>
            <a:r>
              <a:rPr lang="fr-FR" sz="3200" b="0" strike="noStrike" spc="-1" dirty="0">
                <a:solidFill>
                  <a:srgbClr val="000000"/>
                </a:solidFill>
                <a:uFill>
                  <a:solidFill>
                    <a:srgbClr val="FFFFFF"/>
                  </a:solidFill>
                </a:uFill>
                <a:latin typeface="Arial"/>
              </a:rPr>
              <a:t>Il est nécessaire d'intégrer certains principes nouveaux et notamment privilégier le processus, le tâtonnement et le "bricolage" sur le résultat.</a:t>
            </a:r>
          </a:p>
          <a:p>
            <a:pPr marL="432000" indent="-324000">
              <a:spcBef>
                <a:spcPts val="1417"/>
              </a:spcBef>
              <a:buClr>
                <a:srgbClr val="000000"/>
              </a:buClr>
              <a:buSzPct val="45000"/>
              <a:buFont typeface="Wingdings" charset="2"/>
              <a:buChar char=""/>
            </a:pPr>
            <a:r>
              <a:rPr lang="fr-FR" sz="3200" b="0" strike="noStrike" spc="-1" dirty="0">
                <a:solidFill>
                  <a:srgbClr val="000000"/>
                </a:solidFill>
                <a:uFill>
                  <a:solidFill>
                    <a:srgbClr val="FFFFFF"/>
                  </a:solidFill>
                </a:uFill>
                <a:latin typeface="Arial"/>
              </a:rPr>
              <a:t>Par exemple, la narration de la recherche en mathématiques est au moins aussi importante que le résultat en lui même. Cela nécessite souvent </a:t>
            </a:r>
          </a:p>
          <a:p>
            <a:pPr marL="108000">
              <a:spcBef>
                <a:spcPts val="1417"/>
              </a:spcBef>
              <a:buClr>
                <a:srgbClr val="000000"/>
              </a:buClr>
              <a:buSzPct val="45000"/>
            </a:pPr>
            <a:r>
              <a:rPr lang="fr-FR" sz="3200" b="0" strike="noStrike" spc="-1" dirty="0">
                <a:solidFill>
                  <a:srgbClr val="000000"/>
                </a:solidFill>
                <a:uFill>
                  <a:solidFill>
                    <a:srgbClr val="FFFFFF"/>
                  </a:solidFill>
                </a:uFill>
                <a:latin typeface="Arial"/>
              </a:rPr>
              <a:t>une véritable révolution dans certaines pratiques d'enseignement.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52" name="TextShape 2"/>
          <p:cNvSpPr txBox="1"/>
          <p:nvPr/>
        </p:nvSpPr>
        <p:spPr>
          <a:xfrm>
            <a:off x="-10080000" y="792000"/>
            <a:ext cx="9071640" cy="4384440"/>
          </a:xfrm>
          <a:prstGeom prst="rect">
            <a:avLst/>
          </a:prstGeom>
          <a:noFill/>
          <a:ln>
            <a:noFill/>
          </a:ln>
        </p:spPr>
        <p:txBody>
          <a:bodyPr lIns="0" tIns="0" rIns="0" bIns="0">
            <a:normAutofit/>
          </a:bodyPr>
          <a:lstStyle/>
          <a:p>
            <a:endParaRPr lang="fr-FR" sz="3200" b="0" strike="noStrike" spc="-1">
              <a:solidFill>
                <a:srgbClr val="000000"/>
              </a:solidFill>
              <a:uFill>
                <a:solidFill>
                  <a:srgbClr val="FFFFFF"/>
                </a:solidFill>
              </a:uFill>
              <a:latin typeface="Arial"/>
            </a:endParaRPr>
          </a:p>
        </p:txBody>
      </p:sp>
      <p:sp>
        <p:nvSpPr>
          <p:cNvPr id="53" name="TextShape 3"/>
          <p:cNvSpPr txBox="1"/>
          <p:nvPr/>
        </p:nvSpPr>
        <p:spPr>
          <a:xfrm>
            <a:off x="360000" y="1800000"/>
            <a:ext cx="9071640" cy="438444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endParaRPr lang="fr-FR" sz="3200" b="0" strike="noStrike" spc="-1" dirty="0">
              <a:solidFill>
                <a:srgbClr val="000000"/>
              </a:solidFill>
              <a:uFill>
                <a:solidFill>
                  <a:srgbClr val="FFFFFF"/>
                </a:solidFill>
              </a:uFill>
              <a:latin typeface="Arial"/>
            </a:endParaRPr>
          </a:p>
          <a:p>
            <a:pPr marL="108000">
              <a:spcBef>
                <a:spcPts val="1417"/>
              </a:spcBef>
              <a:buClr>
                <a:srgbClr val="000000"/>
              </a:buClr>
              <a:buSzPct val="45000"/>
            </a:pPr>
            <a:r>
              <a:rPr lang="fr-FR" sz="3200" b="0" strike="noStrike" spc="-1" dirty="0">
                <a:solidFill>
                  <a:srgbClr val="000000"/>
                </a:solidFill>
                <a:uFill>
                  <a:solidFill>
                    <a:srgbClr val="FFFFFF"/>
                  </a:solidFill>
                </a:uFill>
                <a:latin typeface="Arial"/>
              </a:rPr>
              <a:t>Nécessité de développer les ‘’ écrits de travail’’ en mathématiques et de leur donner un véritable statut dans la construction des </a:t>
            </a:r>
            <a:r>
              <a:rPr lang="fr-FR" sz="3200" b="0" strike="noStrike" spc="-1" dirty="0" smtClean="0">
                <a:solidFill>
                  <a:srgbClr val="000000"/>
                </a:solidFill>
                <a:uFill>
                  <a:solidFill>
                    <a:srgbClr val="FFFFFF"/>
                  </a:solidFill>
                </a:uFill>
                <a:latin typeface="Arial"/>
              </a:rPr>
              <a:t>apprentissages</a:t>
            </a:r>
            <a:r>
              <a:rPr lang="fr-FR" sz="3200" b="0" strike="noStrike" spc="-1" dirty="0">
                <a:solidFill>
                  <a:srgbClr val="000000"/>
                </a:solidFill>
                <a:uFill>
                  <a:solidFill>
                    <a:srgbClr val="FFFFFF"/>
                  </a:solidFill>
                </a:uFill>
                <a:latin typeface="Arial"/>
              </a:rPr>
              <a:t>.</a:t>
            </a:r>
          </a:p>
          <a:p>
            <a:pPr marL="108000">
              <a:spcBef>
                <a:spcPts val="1417"/>
              </a:spcBef>
              <a:buClr>
                <a:srgbClr val="000000"/>
              </a:buClr>
              <a:buSzPct val="45000"/>
            </a:pPr>
            <a:r>
              <a:rPr lang="fr-FR" sz="3200" b="0" strike="noStrike" spc="-1" dirty="0">
                <a:solidFill>
                  <a:srgbClr val="000000"/>
                </a:solidFill>
                <a:uFill>
                  <a:solidFill>
                    <a:srgbClr val="FFFFFF"/>
                  </a:solidFill>
                </a:uFill>
                <a:latin typeface="Arial"/>
                <a:hlinkClick r:id="rId2"/>
              </a:rPr>
              <a:t>http://www.marseille-10.ien.13.ac-aix-marseille.fr/spip/IMG/file/bautier.pdf</a:t>
            </a:r>
            <a:endParaRPr lang="fr-FR" sz="3200" b="0" strike="noStrike" spc="-1" dirty="0">
              <a:solidFill>
                <a:srgbClr val="000000"/>
              </a:solidFill>
              <a:uFill>
                <a:solidFill>
                  <a:srgbClr val="FFFFFF"/>
                </a:solidFill>
              </a:uFill>
              <a:latin typeface="Arial"/>
            </a:endParaRPr>
          </a:p>
          <a:p>
            <a:pPr marL="108000">
              <a:spcBef>
                <a:spcPts val="1417"/>
              </a:spcBef>
              <a:buClr>
                <a:srgbClr val="000000"/>
              </a:buClr>
              <a:buSzPct val="45000"/>
            </a:pPr>
            <a:r>
              <a:rPr lang="fr-FR" sz="3200" b="0" strike="noStrike" spc="-1" dirty="0">
                <a:solidFill>
                  <a:srgbClr val="000000"/>
                </a:solidFill>
                <a:uFill>
                  <a:solidFill>
                    <a:srgbClr val="FFFFFF"/>
                  </a:solidFill>
                </a:uFill>
                <a:latin typeface="Arial"/>
              </a:rPr>
              <a:t> </a:t>
            </a:r>
          </a:p>
          <a:p>
            <a:pPr marL="432000" indent="-324000">
              <a:spcBef>
                <a:spcPts val="1417"/>
              </a:spcBef>
              <a:buClr>
                <a:srgbClr val="000000"/>
              </a:buClr>
              <a:buSzPct val="45000"/>
              <a:buFont typeface="Wingdings" charset="2"/>
              <a:buChar char=""/>
            </a:pPr>
            <a:endParaRPr lang="fr-FR"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dirty="0" smtClean="0"/>
              <a:t>Un écrit pour penser, élaborer, structurer la réflexion</a:t>
            </a:r>
            <a:endParaRPr lang="fr-FR" sz="4400" dirty="0"/>
          </a:p>
        </p:txBody>
      </p:sp>
      <p:sp>
        <p:nvSpPr>
          <p:cNvPr id="3" name="Espace réservé du texte 2"/>
          <p:cNvSpPr>
            <a:spLocks noGrp="1"/>
          </p:cNvSpPr>
          <p:nvPr>
            <p:ph type="body"/>
          </p:nvPr>
        </p:nvSpPr>
        <p:spPr/>
        <p:txBody>
          <a:bodyPr>
            <a:normAutofit fontScale="55000" lnSpcReduction="20000"/>
          </a:bodyPr>
          <a:lstStyle/>
          <a:p>
            <a:r>
              <a:rPr lang="fr-FR" sz="3600" dirty="0" smtClean="0"/>
              <a:t>L’écrit intermédiaire ou de travail: de nombreux sens</a:t>
            </a:r>
          </a:p>
          <a:p>
            <a:r>
              <a:rPr lang="fr-FR" sz="3600" dirty="0" smtClean="0"/>
              <a:t>- Entre deux états d’un écrit à mettre en forme</a:t>
            </a:r>
          </a:p>
          <a:p>
            <a:r>
              <a:rPr lang="fr-FR" sz="3600" dirty="0" smtClean="0"/>
              <a:t>- Intermédiaire entre deux états de pensée</a:t>
            </a:r>
          </a:p>
          <a:p>
            <a:pPr marL="457200" indent="-457200">
              <a:buFontTx/>
              <a:buChar char="-"/>
            </a:pPr>
            <a:r>
              <a:rPr lang="fr-FR" sz="3600" dirty="0" smtClean="0"/>
              <a:t>Entre les membres d’un groupe de travail-</a:t>
            </a:r>
          </a:p>
          <a:p>
            <a:pPr marL="457200" indent="-457200">
              <a:buFontTx/>
              <a:buChar char="-"/>
            </a:pPr>
            <a:r>
              <a:rPr lang="fr-FR" sz="3600" dirty="0" smtClean="0"/>
              <a:t>Entre des écrits et des oraux…</a:t>
            </a:r>
          </a:p>
          <a:p>
            <a:endParaRPr lang="fr-FR" sz="3600" dirty="0"/>
          </a:p>
        </p:txBody>
      </p:sp>
    </p:spTree>
    <p:extLst>
      <p:ext uri="{BB962C8B-B14F-4D97-AF65-F5344CB8AC3E}">
        <p14:creationId xmlns:p14="http://schemas.microsoft.com/office/powerpoint/2010/main" val="731468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504000" y="301320"/>
            <a:ext cx="9071640" cy="1262160"/>
          </a:xfrm>
          <a:prstGeom prst="rect">
            <a:avLst/>
          </a:prstGeom>
          <a:noFill/>
          <a:ln>
            <a:noFill/>
          </a:ln>
        </p:spPr>
        <p:txBody>
          <a:bodyPr lIns="0" tIns="0" rIns="0" bIns="0" anchor="ctr"/>
          <a:lstStyle/>
          <a:p>
            <a:pPr algn="ctr"/>
            <a:r>
              <a:rPr lang="fr-FR" sz="4400" b="0" strike="noStrike" spc="-1" dirty="0">
                <a:solidFill>
                  <a:srgbClr val="000000"/>
                </a:solidFill>
                <a:uFill>
                  <a:solidFill>
                    <a:srgbClr val="FFFFFF"/>
                  </a:solidFill>
                </a:uFill>
                <a:latin typeface="Arial"/>
              </a:rPr>
              <a:t>Qu’est ce qu’un écrit de travail en mathématiques ?</a:t>
            </a:r>
          </a:p>
        </p:txBody>
      </p:sp>
      <p:sp>
        <p:nvSpPr>
          <p:cNvPr id="55" name="TextShape 2"/>
          <p:cNvSpPr txBox="1"/>
          <p:nvPr/>
        </p:nvSpPr>
        <p:spPr>
          <a:xfrm>
            <a:off x="288000" y="2023560"/>
            <a:ext cx="9071640" cy="4384440"/>
          </a:xfrm>
          <a:prstGeom prst="rect">
            <a:avLst/>
          </a:prstGeom>
          <a:noFill/>
          <a:ln>
            <a:noFill/>
          </a:ln>
        </p:spPr>
        <p:txBody>
          <a:bodyPr lIns="0" tIns="0" rIns="0" bIns="0">
            <a:normAutofit fontScale="85000" lnSpcReduction="10000"/>
          </a:bodyPr>
          <a:lstStyle/>
          <a:p>
            <a:pPr marL="108000">
              <a:spcBef>
                <a:spcPts val="1417"/>
              </a:spcBef>
              <a:buClr>
                <a:srgbClr val="000000"/>
              </a:buClr>
              <a:buSzPct val="45000"/>
            </a:pPr>
            <a:r>
              <a:rPr lang="fr-FR" sz="3200" b="0" strike="noStrike" spc="-1" dirty="0">
                <a:solidFill>
                  <a:srgbClr val="000000"/>
                </a:solidFill>
                <a:uFill>
                  <a:solidFill>
                    <a:srgbClr val="FFFFFF"/>
                  </a:solidFill>
                </a:uFill>
                <a:latin typeface="Arial"/>
              </a:rPr>
              <a:t>Selon Carole Cane, ‘’ L’écrit intermédiaire est une aide à l’explicitation du problème,  première  phase  du  processus  de  représentation. Le passage à l’écrit favorise la visualisation des données et  liens qui les unissent. Dans ce cadre, le brouillon est </a:t>
            </a:r>
            <a:r>
              <a:rPr lang="fr-FR" sz="3200" b="1" strike="noStrike" spc="-1" dirty="0">
                <a:solidFill>
                  <a:srgbClr val="000000"/>
                </a:solidFill>
                <a:uFill>
                  <a:solidFill>
                    <a:srgbClr val="FFFFFF"/>
                  </a:solidFill>
                </a:uFill>
                <a:latin typeface="Arial"/>
              </a:rPr>
              <a:t>plus</a:t>
            </a:r>
            <a:r>
              <a:rPr lang="fr-FR" sz="3200" b="0" strike="noStrike" spc="-1" dirty="0">
                <a:solidFill>
                  <a:srgbClr val="000000"/>
                </a:solidFill>
                <a:uFill>
                  <a:solidFill>
                    <a:srgbClr val="FFFFFF"/>
                  </a:solidFill>
                </a:uFill>
                <a:latin typeface="Arial"/>
              </a:rPr>
              <a:t> qu’un </a:t>
            </a:r>
            <a:r>
              <a:rPr lang="fr-FR" sz="3200" b="1" strike="noStrike" spc="-1" dirty="0">
                <a:solidFill>
                  <a:srgbClr val="000000"/>
                </a:solidFill>
                <a:uFill>
                  <a:solidFill>
                    <a:srgbClr val="FFFFFF"/>
                  </a:solidFill>
                </a:uFill>
                <a:latin typeface="Arial"/>
              </a:rPr>
              <a:t>écrit de recherche, </a:t>
            </a:r>
            <a:r>
              <a:rPr lang="fr-FR" sz="3200" b="0" strike="noStrike" spc="-1" dirty="0">
                <a:solidFill>
                  <a:srgbClr val="000000"/>
                </a:solidFill>
                <a:uFill>
                  <a:solidFill>
                    <a:srgbClr val="FFFFFF"/>
                  </a:solidFill>
                </a:uFill>
                <a:latin typeface="Arial"/>
              </a:rPr>
              <a:t>c’est aussi l’écrit sur </a:t>
            </a:r>
            <a:r>
              <a:rPr lang="fr-FR" sz="3200" strike="noStrike" spc="-1" dirty="0">
                <a:solidFill>
                  <a:srgbClr val="000000"/>
                </a:solidFill>
                <a:uFill>
                  <a:solidFill>
                    <a:srgbClr val="FFFFFF"/>
                  </a:solidFill>
                </a:uFill>
                <a:latin typeface="Arial"/>
              </a:rPr>
              <a:t>lequel</a:t>
            </a:r>
            <a:r>
              <a:rPr lang="fr-FR" sz="3200" b="0" strike="noStrike" spc="-1" dirty="0">
                <a:solidFill>
                  <a:srgbClr val="000000"/>
                </a:solidFill>
                <a:uFill>
                  <a:solidFill>
                    <a:srgbClr val="FFFFFF"/>
                  </a:solidFill>
                </a:uFill>
                <a:latin typeface="Arial"/>
              </a:rPr>
              <a:t> </a:t>
            </a:r>
            <a:r>
              <a:rPr lang="fr-FR" sz="3200" b="1" strike="noStrike" spc="-1" dirty="0">
                <a:solidFill>
                  <a:srgbClr val="000000"/>
                </a:solidFill>
                <a:uFill>
                  <a:solidFill>
                    <a:srgbClr val="FFFFFF"/>
                  </a:solidFill>
                </a:uFill>
                <a:latin typeface="Arial"/>
              </a:rPr>
              <a:t>l’enfant se représente l’énoncé</a:t>
            </a:r>
            <a:r>
              <a:rPr lang="fr-FR" sz="3200" b="0" strike="noStrike" spc="-1" dirty="0">
                <a:solidFill>
                  <a:srgbClr val="000000"/>
                </a:solidFill>
                <a:uFill>
                  <a:solidFill>
                    <a:srgbClr val="FFFFFF"/>
                  </a:solidFill>
                </a:uFill>
                <a:latin typeface="Arial"/>
              </a:rPr>
              <a:t>. Il représente les données essentielles  d’un  problème  et  les  relations  existant  entre elles, permet de sortir les informations du texte et de les disposer de manière à les rendre accessibles et soulage la mémoire de travail.’’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504000" y="301320"/>
            <a:ext cx="9071640" cy="1262160"/>
          </a:xfrm>
          <a:prstGeom prst="rect">
            <a:avLst/>
          </a:prstGeom>
          <a:noFill/>
          <a:ln>
            <a:noFill/>
          </a:ln>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57" name="TextShape 2"/>
          <p:cNvSpPr txBox="1"/>
          <p:nvPr/>
        </p:nvSpPr>
        <p:spPr>
          <a:xfrm>
            <a:off x="504000" y="1769040"/>
            <a:ext cx="9071640" cy="438444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rPr>
              <a:t>Mathématiques : écrire pour mieux chercher, Carole Cane. Les actes de lecture n°107, septembre 2007.</a:t>
            </a:r>
          </a:p>
          <a:p>
            <a:pPr marL="432000" indent="-324000">
              <a:spcBef>
                <a:spcPts val="1417"/>
              </a:spcBef>
              <a:buClr>
                <a:srgbClr val="000000"/>
              </a:buClr>
              <a:buSzPct val="45000"/>
              <a:buFont typeface="Wingdings" charset="2"/>
              <a:buChar char=""/>
            </a:pPr>
            <a:r>
              <a:rPr lang="fr-FR" sz="3200" b="0" strike="noStrike" spc="-1">
                <a:solidFill>
                  <a:srgbClr val="000000"/>
                </a:solidFill>
                <a:uFill>
                  <a:solidFill>
                    <a:srgbClr val="FFFFFF"/>
                  </a:solidFill>
                </a:uFill>
                <a:latin typeface="Arial"/>
                <a:hlinkClick r:id="rId2"/>
              </a:rPr>
              <a:t>https://www.lecture.org/revues_livres/actes_lectures/AL/AL107/AL107p047.pdf</a:t>
            </a:r>
            <a:endParaRPr lang="fr-FR" sz="3200" b="0" strike="noStrike" spc="-1">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lang="fr-FR"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TotalTime>
  <Words>1230</Words>
  <Application>Microsoft Office PowerPoint</Application>
  <PresentationFormat>Personnalisé</PresentationFormat>
  <Paragraphs>118</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Office Theme</vt:lpstr>
      <vt:lpstr>Présentation PowerPoint</vt:lpstr>
      <vt:lpstr>Présentation PowerPoint</vt:lpstr>
      <vt:lpstr>Présentation PowerPoint</vt:lpstr>
      <vt:lpstr>Présentation PowerPoint</vt:lpstr>
      <vt:lpstr>Présentation PowerPoint</vt:lpstr>
      <vt:lpstr>Présentation PowerPoint</vt:lpstr>
      <vt:lpstr>Un écrit pour penser, élaborer, structurer la réflexion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programmes</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
  <dc:description/>
  <cp:lastModifiedBy>admindsden93</cp:lastModifiedBy>
  <cp:revision>68</cp:revision>
  <cp:lastPrinted>2018-01-24T10:26:04Z</cp:lastPrinted>
  <dcterms:created xsi:type="dcterms:W3CDTF">2018-01-17T16:58:29Z</dcterms:created>
  <dcterms:modified xsi:type="dcterms:W3CDTF">2018-01-26T12:15:32Z</dcterms:modified>
  <dc:language>fr-FR</dc:language>
</cp:coreProperties>
</file>