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D97331-A788-4EF4-A7DF-E3769AE72431}" type="doc">
      <dgm:prSet loTypeId="urn:microsoft.com/office/officeart/2005/8/layout/cycle6" loCatId="cycle" qsTypeId="urn:microsoft.com/office/officeart/2005/8/quickstyle/3d2" qsCatId="3D" csTypeId="urn:microsoft.com/office/officeart/2005/8/colors/colorful1" csCatId="colorful" phldr="1"/>
      <dgm:spPr/>
      <dgm:t>
        <a:bodyPr/>
        <a:lstStyle/>
        <a:p>
          <a:endParaRPr lang="fr-FR"/>
        </a:p>
      </dgm:t>
    </dgm:pt>
    <dgm:pt modelId="{57C75685-4F86-4A29-8CB3-6258CC242B7D}">
      <dgm:prSet phldrT="[Texte]"/>
      <dgm:spPr/>
      <dgm:t>
        <a:bodyPr/>
        <a:lstStyle/>
        <a:p>
          <a:r>
            <a:rPr lang="fr-FR" dirty="0" smtClean="0"/>
            <a:t>Langage</a:t>
          </a:r>
          <a:endParaRPr lang="fr-FR" dirty="0"/>
        </a:p>
      </dgm:t>
    </dgm:pt>
    <dgm:pt modelId="{1972F581-450F-4192-8E78-9C0D2194098B}" type="parTrans" cxnId="{0C3C9793-37B7-4204-A90C-5C1E63939239}">
      <dgm:prSet/>
      <dgm:spPr/>
      <dgm:t>
        <a:bodyPr/>
        <a:lstStyle/>
        <a:p>
          <a:endParaRPr lang="fr-FR"/>
        </a:p>
      </dgm:t>
    </dgm:pt>
    <dgm:pt modelId="{B0BE8A57-E9A8-41E6-A934-1F32352D9480}" type="sibTrans" cxnId="{0C3C9793-37B7-4204-A90C-5C1E63939239}">
      <dgm:prSet/>
      <dgm:spPr/>
      <dgm:t>
        <a:bodyPr/>
        <a:lstStyle/>
        <a:p>
          <a:endParaRPr lang="fr-FR"/>
        </a:p>
      </dgm:t>
    </dgm:pt>
    <dgm:pt modelId="{996ABD20-96DA-4B00-B467-5AC5B7CF4122}">
      <dgm:prSet phldrT="[Texte]"/>
      <dgm:spPr/>
      <dgm:t>
        <a:bodyPr/>
        <a:lstStyle/>
        <a:p>
          <a:r>
            <a:rPr lang="fr-FR" dirty="0" smtClean="0"/>
            <a:t>Espace/temps</a:t>
          </a:r>
          <a:endParaRPr lang="fr-FR" dirty="0"/>
        </a:p>
      </dgm:t>
    </dgm:pt>
    <dgm:pt modelId="{AD0F7565-1C65-4D1A-A8A9-07B571078813}" type="parTrans" cxnId="{5B853C8A-1EBE-496C-BDEF-F138610A370C}">
      <dgm:prSet/>
      <dgm:spPr/>
      <dgm:t>
        <a:bodyPr/>
        <a:lstStyle/>
        <a:p>
          <a:endParaRPr lang="fr-FR"/>
        </a:p>
      </dgm:t>
    </dgm:pt>
    <dgm:pt modelId="{C99DEE4C-696D-4F16-9E4B-B510C448DEA5}" type="sibTrans" cxnId="{5B853C8A-1EBE-496C-BDEF-F138610A370C}">
      <dgm:prSet/>
      <dgm:spPr/>
      <dgm:t>
        <a:bodyPr/>
        <a:lstStyle/>
        <a:p>
          <a:endParaRPr lang="fr-FR"/>
        </a:p>
      </dgm:t>
    </dgm:pt>
    <dgm:pt modelId="{831DA86E-4311-4BBD-AC7D-A187DE7F2D03}">
      <dgm:prSet phldrT="[Texte]"/>
      <dgm:spPr/>
      <dgm:t>
        <a:bodyPr/>
        <a:lstStyle/>
        <a:p>
          <a:r>
            <a:rPr lang="fr-FR" dirty="0" smtClean="0"/>
            <a:t>Construction du nombre</a:t>
          </a:r>
          <a:endParaRPr lang="fr-FR" dirty="0"/>
        </a:p>
      </dgm:t>
    </dgm:pt>
    <dgm:pt modelId="{8BB6AE4F-891D-4B44-8F78-C19959817B37}" type="parTrans" cxnId="{704E0FC1-8694-49D8-A8D4-D8893E67E0B3}">
      <dgm:prSet/>
      <dgm:spPr/>
      <dgm:t>
        <a:bodyPr/>
        <a:lstStyle/>
        <a:p>
          <a:endParaRPr lang="fr-FR"/>
        </a:p>
      </dgm:t>
    </dgm:pt>
    <dgm:pt modelId="{48946CBA-320F-477C-97CD-F5C488E22C16}" type="sibTrans" cxnId="{704E0FC1-8694-49D8-A8D4-D8893E67E0B3}">
      <dgm:prSet/>
      <dgm:spPr/>
      <dgm:t>
        <a:bodyPr/>
        <a:lstStyle/>
        <a:p>
          <a:endParaRPr lang="fr-FR"/>
        </a:p>
      </dgm:t>
    </dgm:pt>
    <dgm:pt modelId="{516C19DF-260F-470D-8FF0-ED9FC2FBA533}">
      <dgm:prSet phldrT="[Texte]"/>
      <dgm:spPr/>
      <dgm:t>
        <a:bodyPr/>
        <a:lstStyle/>
        <a:p>
          <a:r>
            <a:rPr lang="fr-FR" dirty="0" smtClean="0"/>
            <a:t>Autonomie</a:t>
          </a:r>
          <a:endParaRPr lang="fr-FR" dirty="0"/>
        </a:p>
      </dgm:t>
    </dgm:pt>
    <dgm:pt modelId="{9DC319AD-160E-40D5-B54D-FEA04D0E42D3}" type="parTrans" cxnId="{421127E8-83F7-4A31-B498-76D0E67ADFE1}">
      <dgm:prSet/>
      <dgm:spPr/>
      <dgm:t>
        <a:bodyPr/>
        <a:lstStyle/>
        <a:p>
          <a:endParaRPr lang="fr-FR"/>
        </a:p>
      </dgm:t>
    </dgm:pt>
    <dgm:pt modelId="{1A1D8ACA-B08C-439D-83CC-870ADC2C72BC}" type="sibTrans" cxnId="{421127E8-83F7-4A31-B498-76D0E67ADFE1}">
      <dgm:prSet/>
      <dgm:spPr/>
      <dgm:t>
        <a:bodyPr/>
        <a:lstStyle/>
        <a:p>
          <a:endParaRPr lang="fr-FR"/>
        </a:p>
      </dgm:t>
    </dgm:pt>
    <dgm:pt modelId="{094F607D-7106-49B2-B1E5-2A3FF1C54837}">
      <dgm:prSet phldrT="[Texte]"/>
      <dgm:spPr/>
      <dgm:t>
        <a:bodyPr/>
        <a:lstStyle/>
        <a:p>
          <a:r>
            <a:rPr lang="fr-FR" dirty="0" smtClean="0"/>
            <a:t>Vivre ensemble</a:t>
          </a:r>
          <a:endParaRPr lang="fr-FR" dirty="0"/>
        </a:p>
      </dgm:t>
    </dgm:pt>
    <dgm:pt modelId="{28ED9C63-E8B7-4155-AB93-DE3140679A33}" type="parTrans" cxnId="{4DC3C909-B91B-41FA-A97D-D694F687D456}">
      <dgm:prSet/>
      <dgm:spPr/>
      <dgm:t>
        <a:bodyPr/>
        <a:lstStyle/>
        <a:p>
          <a:endParaRPr lang="fr-FR"/>
        </a:p>
      </dgm:t>
    </dgm:pt>
    <dgm:pt modelId="{C7A0BDA7-ECD9-48E4-ACB3-2E5CA012E971}" type="sibTrans" cxnId="{4DC3C909-B91B-41FA-A97D-D694F687D456}">
      <dgm:prSet/>
      <dgm:spPr/>
      <dgm:t>
        <a:bodyPr/>
        <a:lstStyle/>
        <a:p>
          <a:endParaRPr lang="fr-FR"/>
        </a:p>
      </dgm:t>
    </dgm:pt>
    <dgm:pt modelId="{B35FF374-67AA-477A-86D2-FB111A190EC8}" type="pres">
      <dgm:prSet presAssocID="{8FD97331-A788-4EF4-A7DF-E3769AE72431}" presName="cycle" presStyleCnt="0">
        <dgm:presLayoutVars>
          <dgm:dir/>
          <dgm:resizeHandles val="exact"/>
        </dgm:presLayoutVars>
      </dgm:prSet>
      <dgm:spPr/>
    </dgm:pt>
    <dgm:pt modelId="{27783CB7-995B-4776-B3BC-68164FF02A72}" type="pres">
      <dgm:prSet presAssocID="{57C75685-4F86-4A29-8CB3-6258CC242B7D}" presName="node" presStyleLbl="node1" presStyleIdx="0" presStyleCnt="5">
        <dgm:presLayoutVars>
          <dgm:bulletEnabled val="1"/>
        </dgm:presLayoutVars>
      </dgm:prSet>
      <dgm:spPr/>
      <dgm:t>
        <a:bodyPr/>
        <a:lstStyle/>
        <a:p>
          <a:endParaRPr lang="fr-FR"/>
        </a:p>
      </dgm:t>
    </dgm:pt>
    <dgm:pt modelId="{1C62A3CF-CCF6-4267-8002-D4DC1F1D683D}" type="pres">
      <dgm:prSet presAssocID="{57C75685-4F86-4A29-8CB3-6258CC242B7D}" presName="spNode" presStyleCnt="0"/>
      <dgm:spPr/>
    </dgm:pt>
    <dgm:pt modelId="{55E29267-59F2-4A6B-8EE2-E70C7F28F4F3}" type="pres">
      <dgm:prSet presAssocID="{B0BE8A57-E9A8-41E6-A934-1F32352D9480}" presName="sibTrans" presStyleLbl="sibTrans1D1" presStyleIdx="0" presStyleCnt="5"/>
      <dgm:spPr/>
    </dgm:pt>
    <dgm:pt modelId="{54AB4A80-A5C3-4093-ADCF-4E457E4A9970}" type="pres">
      <dgm:prSet presAssocID="{996ABD20-96DA-4B00-B467-5AC5B7CF4122}" presName="node" presStyleLbl="node1" presStyleIdx="1" presStyleCnt="5">
        <dgm:presLayoutVars>
          <dgm:bulletEnabled val="1"/>
        </dgm:presLayoutVars>
      </dgm:prSet>
      <dgm:spPr/>
      <dgm:t>
        <a:bodyPr/>
        <a:lstStyle/>
        <a:p>
          <a:endParaRPr lang="fr-FR"/>
        </a:p>
      </dgm:t>
    </dgm:pt>
    <dgm:pt modelId="{908861C3-F33C-41E7-8B3C-A6F0FC7A5C4E}" type="pres">
      <dgm:prSet presAssocID="{996ABD20-96DA-4B00-B467-5AC5B7CF4122}" presName="spNode" presStyleCnt="0"/>
      <dgm:spPr/>
    </dgm:pt>
    <dgm:pt modelId="{BC67D177-0B98-4D24-91BF-755C1391397D}" type="pres">
      <dgm:prSet presAssocID="{C99DEE4C-696D-4F16-9E4B-B510C448DEA5}" presName="sibTrans" presStyleLbl="sibTrans1D1" presStyleIdx="1" presStyleCnt="5"/>
      <dgm:spPr/>
    </dgm:pt>
    <dgm:pt modelId="{99B89301-0E87-4326-969D-CA40A770A0C7}" type="pres">
      <dgm:prSet presAssocID="{831DA86E-4311-4BBD-AC7D-A187DE7F2D03}" presName="node" presStyleLbl="node1" presStyleIdx="2" presStyleCnt="5">
        <dgm:presLayoutVars>
          <dgm:bulletEnabled val="1"/>
        </dgm:presLayoutVars>
      </dgm:prSet>
      <dgm:spPr/>
    </dgm:pt>
    <dgm:pt modelId="{3954449D-2173-4841-8C1A-B4D725BC0D1C}" type="pres">
      <dgm:prSet presAssocID="{831DA86E-4311-4BBD-AC7D-A187DE7F2D03}" presName="spNode" presStyleCnt="0"/>
      <dgm:spPr/>
    </dgm:pt>
    <dgm:pt modelId="{E67F76A3-F5BE-49B2-A05C-7EB985834B02}" type="pres">
      <dgm:prSet presAssocID="{48946CBA-320F-477C-97CD-F5C488E22C16}" presName="sibTrans" presStyleLbl="sibTrans1D1" presStyleIdx="2" presStyleCnt="5"/>
      <dgm:spPr/>
    </dgm:pt>
    <dgm:pt modelId="{EEC91293-AAC0-40E6-8BF8-464F4D755C62}" type="pres">
      <dgm:prSet presAssocID="{516C19DF-260F-470D-8FF0-ED9FC2FBA533}" presName="node" presStyleLbl="node1" presStyleIdx="3" presStyleCnt="5">
        <dgm:presLayoutVars>
          <dgm:bulletEnabled val="1"/>
        </dgm:presLayoutVars>
      </dgm:prSet>
      <dgm:spPr/>
    </dgm:pt>
    <dgm:pt modelId="{95894587-B144-4247-8534-F4DCF15C3D6F}" type="pres">
      <dgm:prSet presAssocID="{516C19DF-260F-470D-8FF0-ED9FC2FBA533}" presName="spNode" presStyleCnt="0"/>
      <dgm:spPr/>
    </dgm:pt>
    <dgm:pt modelId="{3CC547F6-BC8B-4BE8-A50E-9ABD33F8372E}" type="pres">
      <dgm:prSet presAssocID="{1A1D8ACA-B08C-439D-83CC-870ADC2C72BC}" presName="sibTrans" presStyleLbl="sibTrans1D1" presStyleIdx="3" presStyleCnt="5"/>
      <dgm:spPr/>
    </dgm:pt>
    <dgm:pt modelId="{E1F29649-A14D-4EEE-ADB4-3C44FBBFF7A0}" type="pres">
      <dgm:prSet presAssocID="{094F607D-7106-49B2-B1E5-2A3FF1C54837}" presName="node" presStyleLbl="node1" presStyleIdx="4" presStyleCnt="5">
        <dgm:presLayoutVars>
          <dgm:bulletEnabled val="1"/>
        </dgm:presLayoutVars>
      </dgm:prSet>
      <dgm:spPr/>
    </dgm:pt>
    <dgm:pt modelId="{E0D66C0C-6D76-48F7-9703-BC448B5ABB46}" type="pres">
      <dgm:prSet presAssocID="{094F607D-7106-49B2-B1E5-2A3FF1C54837}" presName="spNode" presStyleCnt="0"/>
      <dgm:spPr/>
    </dgm:pt>
    <dgm:pt modelId="{7103FC30-2834-4F44-BD26-36B7C19A6401}" type="pres">
      <dgm:prSet presAssocID="{C7A0BDA7-ECD9-48E4-ACB3-2E5CA012E971}" presName="sibTrans" presStyleLbl="sibTrans1D1" presStyleIdx="4" presStyleCnt="5"/>
      <dgm:spPr/>
    </dgm:pt>
  </dgm:ptLst>
  <dgm:cxnLst>
    <dgm:cxn modelId="{5B853C8A-1EBE-496C-BDEF-F138610A370C}" srcId="{8FD97331-A788-4EF4-A7DF-E3769AE72431}" destId="{996ABD20-96DA-4B00-B467-5AC5B7CF4122}" srcOrd="1" destOrd="0" parTransId="{AD0F7565-1C65-4D1A-A8A9-07B571078813}" sibTransId="{C99DEE4C-696D-4F16-9E4B-B510C448DEA5}"/>
    <dgm:cxn modelId="{F1D92AEA-AAD3-41DB-8C25-6941204551FC}" type="presOf" srcId="{094F607D-7106-49B2-B1E5-2A3FF1C54837}" destId="{E1F29649-A14D-4EEE-ADB4-3C44FBBFF7A0}" srcOrd="0" destOrd="0" presId="urn:microsoft.com/office/officeart/2005/8/layout/cycle6"/>
    <dgm:cxn modelId="{13A07665-4960-4E48-B6B2-0242C7511B15}" type="presOf" srcId="{996ABD20-96DA-4B00-B467-5AC5B7CF4122}" destId="{54AB4A80-A5C3-4093-ADCF-4E457E4A9970}" srcOrd="0" destOrd="0" presId="urn:microsoft.com/office/officeart/2005/8/layout/cycle6"/>
    <dgm:cxn modelId="{FE482C0F-1B70-4B9F-8A52-4B1CD4FE0B55}" type="presOf" srcId="{516C19DF-260F-470D-8FF0-ED9FC2FBA533}" destId="{EEC91293-AAC0-40E6-8BF8-464F4D755C62}" srcOrd="0" destOrd="0" presId="urn:microsoft.com/office/officeart/2005/8/layout/cycle6"/>
    <dgm:cxn modelId="{0BDE8EE4-41E0-4B89-921C-E272F03AF56D}" type="presOf" srcId="{831DA86E-4311-4BBD-AC7D-A187DE7F2D03}" destId="{99B89301-0E87-4326-969D-CA40A770A0C7}" srcOrd="0" destOrd="0" presId="urn:microsoft.com/office/officeart/2005/8/layout/cycle6"/>
    <dgm:cxn modelId="{915BF2F6-E347-46DF-AA5E-C6ACF3FAB20C}" type="presOf" srcId="{C99DEE4C-696D-4F16-9E4B-B510C448DEA5}" destId="{BC67D177-0B98-4D24-91BF-755C1391397D}" srcOrd="0" destOrd="0" presId="urn:microsoft.com/office/officeart/2005/8/layout/cycle6"/>
    <dgm:cxn modelId="{876B7F3C-CCC5-45FC-B1CC-7CD1CC8FCF35}" type="presOf" srcId="{48946CBA-320F-477C-97CD-F5C488E22C16}" destId="{E67F76A3-F5BE-49B2-A05C-7EB985834B02}" srcOrd="0" destOrd="0" presId="urn:microsoft.com/office/officeart/2005/8/layout/cycle6"/>
    <dgm:cxn modelId="{2891B62A-8DF3-44D9-8DF3-EC53470FC863}" type="presOf" srcId="{1A1D8ACA-B08C-439D-83CC-870ADC2C72BC}" destId="{3CC547F6-BC8B-4BE8-A50E-9ABD33F8372E}" srcOrd="0" destOrd="0" presId="urn:microsoft.com/office/officeart/2005/8/layout/cycle6"/>
    <dgm:cxn modelId="{6C7E11E0-96C7-4455-8FC8-F1CD02320278}" type="presOf" srcId="{B0BE8A57-E9A8-41E6-A934-1F32352D9480}" destId="{55E29267-59F2-4A6B-8EE2-E70C7F28F4F3}" srcOrd="0" destOrd="0" presId="urn:microsoft.com/office/officeart/2005/8/layout/cycle6"/>
    <dgm:cxn modelId="{484C871E-A72F-4B21-AA11-02AC7AF59C5A}" type="presOf" srcId="{C7A0BDA7-ECD9-48E4-ACB3-2E5CA012E971}" destId="{7103FC30-2834-4F44-BD26-36B7C19A6401}" srcOrd="0" destOrd="0" presId="urn:microsoft.com/office/officeart/2005/8/layout/cycle6"/>
    <dgm:cxn modelId="{7BC2D640-1830-4979-A075-1EC2A9E0904E}" type="presOf" srcId="{8FD97331-A788-4EF4-A7DF-E3769AE72431}" destId="{B35FF374-67AA-477A-86D2-FB111A190EC8}" srcOrd="0" destOrd="0" presId="urn:microsoft.com/office/officeart/2005/8/layout/cycle6"/>
    <dgm:cxn modelId="{503BDCA5-7CB5-460D-9AFB-27430FB735FE}" type="presOf" srcId="{57C75685-4F86-4A29-8CB3-6258CC242B7D}" destId="{27783CB7-995B-4776-B3BC-68164FF02A72}" srcOrd="0" destOrd="0" presId="urn:microsoft.com/office/officeart/2005/8/layout/cycle6"/>
    <dgm:cxn modelId="{0C3C9793-37B7-4204-A90C-5C1E63939239}" srcId="{8FD97331-A788-4EF4-A7DF-E3769AE72431}" destId="{57C75685-4F86-4A29-8CB3-6258CC242B7D}" srcOrd="0" destOrd="0" parTransId="{1972F581-450F-4192-8E78-9C0D2194098B}" sibTransId="{B0BE8A57-E9A8-41E6-A934-1F32352D9480}"/>
    <dgm:cxn modelId="{704E0FC1-8694-49D8-A8D4-D8893E67E0B3}" srcId="{8FD97331-A788-4EF4-A7DF-E3769AE72431}" destId="{831DA86E-4311-4BBD-AC7D-A187DE7F2D03}" srcOrd="2" destOrd="0" parTransId="{8BB6AE4F-891D-4B44-8F78-C19959817B37}" sibTransId="{48946CBA-320F-477C-97CD-F5C488E22C16}"/>
    <dgm:cxn modelId="{421127E8-83F7-4A31-B498-76D0E67ADFE1}" srcId="{8FD97331-A788-4EF4-A7DF-E3769AE72431}" destId="{516C19DF-260F-470D-8FF0-ED9FC2FBA533}" srcOrd="3" destOrd="0" parTransId="{9DC319AD-160E-40D5-B54D-FEA04D0E42D3}" sibTransId="{1A1D8ACA-B08C-439D-83CC-870ADC2C72BC}"/>
    <dgm:cxn modelId="{4DC3C909-B91B-41FA-A97D-D694F687D456}" srcId="{8FD97331-A788-4EF4-A7DF-E3769AE72431}" destId="{094F607D-7106-49B2-B1E5-2A3FF1C54837}" srcOrd="4" destOrd="0" parTransId="{28ED9C63-E8B7-4155-AB93-DE3140679A33}" sibTransId="{C7A0BDA7-ECD9-48E4-ACB3-2E5CA012E971}"/>
    <dgm:cxn modelId="{0DDBDD72-24CB-4C13-8E55-940707107B6E}" type="presParOf" srcId="{B35FF374-67AA-477A-86D2-FB111A190EC8}" destId="{27783CB7-995B-4776-B3BC-68164FF02A72}" srcOrd="0" destOrd="0" presId="urn:microsoft.com/office/officeart/2005/8/layout/cycle6"/>
    <dgm:cxn modelId="{B9A491A9-2328-4305-B94F-2C0C087D34ED}" type="presParOf" srcId="{B35FF374-67AA-477A-86D2-FB111A190EC8}" destId="{1C62A3CF-CCF6-4267-8002-D4DC1F1D683D}" srcOrd="1" destOrd="0" presId="urn:microsoft.com/office/officeart/2005/8/layout/cycle6"/>
    <dgm:cxn modelId="{63AED98F-F1EC-469F-A46F-A81B2FD92E0B}" type="presParOf" srcId="{B35FF374-67AA-477A-86D2-FB111A190EC8}" destId="{55E29267-59F2-4A6B-8EE2-E70C7F28F4F3}" srcOrd="2" destOrd="0" presId="urn:microsoft.com/office/officeart/2005/8/layout/cycle6"/>
    <dgm:cxn modelId="{DED88320-3EF8-44D2-9E48-4BB6FA6D2707}" type="presParOf" srcId="{B35FF374-67AA-477A-86D2-FB111A190EC8}" destId="{54AB4A80-A5C3-4093-ADCF-4E457E4A9970}" srcOrd="3" destOrd="0" presId="urn:microsoft.com/office/officeart/2005/8/layout/cycle6"/>
    <dgm:cxn modelId="{1EDCBA45-2F02-46A8-8664-D215F603A642}" type="presParOf" srcId="{B35FF374-67AA-477A-86D2-FB111A190EC8}" destId="{908861C3-F33C-41E7-8B3C-A6F0FC7A5C4E}" srcOrd="4" destOrd="0" presId="urn:microsoft.com/office/officeart/2005/8/layout/cycle6"/>
    <dgm:cxn modelId="{429118C3-DAAE-4470-BD97-E3BA410F82D4}" type="presParOf" srcId="{B35FF374-67AA-477A-86D2-FB111A190EC8}" destId="{BC67D177-0B98-4D24-91BF-755C1391397D}" srcOrd="5" destOrd="0" presId="urn:microsoft.com/office/officeart/2005/8/layout/cycle6"/>
    <dgm:cxn modelId="{56838135-4EAB-4361-8277-EDFFE4DE59A1}" type="presParOf" srcId="{B35FF374-67AA-477A-86D2-FB111A190EC8}" destId="{99B89301-0E87-4326-969D-CA40A770A0C7}" srcOrd="6" destOrd="0" presId="urn:microsoft.com/office/officeart/2005/8/layout/cycle6"/>
    <dgm:cxn modelId="{06B0E00E-650E-43DF-9556-36C4A794F262}" type="presParOf" srcId="{B35FF374-67AA-477A-86D2-FB111A190EC8}" destId="{3954449D-2173-4841-8C1A-B4D725BC0D1C}" srcOrd="7" destOrd="0" presId="urn:microsoft.com/office/officeart/2005/8/layout/cycle6"/>
    <dgm:cxn modelId="{A41B7223-84C9-47FD-B833-0BA0D6C7ACB5}" type="presParOf" srcId="{B35FF374-67AA-477A-86D2-FB111A190EC8}" destId="{E67F76A3-F5BE-49B2-A05C-7EB985834B02}" srcOrd="8" destOrd="0" presId="urn:microsoft.com/office/officeart/2005/8/layout/cycle6"/>
    <dgm:cxn modelId="{93A71FD2-4844-4A1A-88EF-F1CAE45A0BCD}" type="presParOf" srcId="{B35FF374-67AA-477A-86D2-FB111A190EC8}" destId="{EEC91293-AAC0-40E6-8BF8-464F4D755C62}" srcOrd="9" destOrd="0" presId="urn:microsoft.com/office/officeart/2005/8/layout/cycle6"/>
    <dgm:cxn modelId="{4C2CEE3B-E59E-47BC-9290-8B78B3F380A1}" type="presParOf" srcId="{B35FF374-67AA-477A-86D2-FB111A190EC8}" destId="{95894587-B144-4247-8534-F4DCF15C3D6F}" srcOrd="10" destOrd="0" presId="urn:microsoft.com/office/officeart/2005/8/layout/cycle6"/>
    <dgm:cxn modelId="{3CAF7A0D-0795-4DDB-94A2-D7472B4227BF}" type="presParOf" srcId="{B35FF374-67AA-477A-86D2-FB111A190EC8}" destId="{3CC547F6-BC8B-4BE8-A50E-9ABD33F8372E}" srcOrd="11" destOrd="0" presId="urn:microsoft.com/office/officeart/2005/8/layout/cycle6"/>
    <dgm:cxn modelId="{760613F8-76DF-41B7-BB75-78349E972698}" type="presParOf" srcId="{B35FF374-67AA-477A-86D2-FB111A190EC8}" destId="{E1F29649-A14D-4EEE-ADB4-3C44FBBFF7A0}" srcOrd="12" destOrd="0" presId="urn:microsoft.com/office/officeart/2005/8/layout/cycle6"/>
    <dgm:cxn modelId="{9E59FA3A-BF33-4B8A-9C80-60715D24069E}" type="presParOf" srcId="{B35FF374-67AA-477A-86D2-FB111A190EC8}" destId="{E0D66C0C-6D76-48F7-9703-BC448B5ABB46}" srcOrd="13" destOrd="0" presId="urn:microsoft.com/office/officeart/2005/8/layout/cycle6"/>
    <dgm:cxn modelId="{60722514-C5D3-44A4-9EA2-6A04F63EDD5B}" type="presParOf" srcId="{B35FF374-67AA-477A-86D2-FB111A190EC8}" destId="{7103FC30-2834-4F44-BD26-36B7C19A6401}"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783CB7-995B-4776-B3BC-68164FF02A72}">
      <dsp:nvSpPr>
        <dsp:cNvPr id="0" name=""/>
        <dsp:cNvSpPr/>
      </dsp:nvSpPr>
      <dsp:spPr>
        <a:xfrm>
          <a:off x="2812735" y="424"/>
          <a:ext cx="1151566" cy="748518"/>
        </a:xfrm>
        <a:prstGeom prst="roundRect">
          <a:avLst/>
        </a:prstGeom>
        <a:gradFill rotWithShape="0">
          <a:gsLst>
            <a:gs pos="0">
              <a:schemeClr val="accent2">
                <a:hueOff val="0"/>
                <a:satOff val="0"/>
                <a:lumOff val="0"/>
                <a:alphaOff val="0"/>
              </a:schemeClr>
            </a:gs>
            <a:gs pos="100000">
              <a:schemeClr val="accent2">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kern="1200" dirty="0" smtClean="0"/>
            <a:t>Langage</a:t>
          </a:r>
          <a:endParaRPr lang="fr-FR" sz="1100" kern="1200" dirty="0"/>
        </a:p>
      </dsp:txBody>
      <dsp:txXfrm>
        <a:off x="2849275" y="36964"/>
        <a:ext cx="1078486" cy="675438"/>
      </dsp:txXfrm>
    </dsp:sp>
    <dsp:sp modelId="{55E29267-59F2-4A6B-8EE2-E70C7F28F4F3}">
      <dsp:nvSpPr>
        <dsp:cNvPr id="0" name=""/>
        <dsp:cNvSpPr/>
      </dsp:nvSpPr>
      <dsp:spPr>
        <a:xfrm>
          <a:off x="1890979" y="374684"/>
          <a:ext cx="2995078" cy="2995078"/>
        </a:xfrm>
        <a:custGeom>
          <a:avLst/>
          <a:gdLst/>
          <a:ahLst/>
          <a:cxnLst/>
          <a:rect l="0" t="0" r="0" b="0"/>
          <a:pathLst>
            <a:path>
              <a:moveTo>
                <a:pt x="2081259" y="118447"/>
              </a:moveTo>
              <a:arcTo wR="1497539" hR="1497539" stAng="17576473" swAng="1964844"/>
            </a:path>
          </a:pathLst>
        </a:custGeom>
        <a:noFill/>
        <a:ln w="9525" cap="flat" cmpd="sng" algn="ctr">
          <a:solidFill>
            <a:schemeClr val="accent2">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54AB4A80-A5C3-4093-ADCF-4E457E4A9970}">
      <dsp:nvSpPr>
        <dsp:cNvPr id="0" name=""/>
        <dsp:cNvSpPr/>
      </dsp:nvSpPr>
      <dsp:spPr>
        <a:xfrm>
          <a:off x="4236979" y="1035198"/>
          <a:ext cx="1151566" cy="748518"/>
        </a:xfrm>
        <a:prstGeom prst="roundRect">
          <a:avLst/>
        </a:prstGeom>
        <a:gradFill rotWithShape="0">
          <a:gsLst>
            <a:gs pos="0">
              <a:schemeClr val="accent3">
                <a:hueOff val="0"/>
                <a:satOff val="0"/>
                <a:lumOff val="0"/>
                <a:alphaOff val="0"/>
              </a:schemeClr>
            </a:gs>
            <a:gs pos="100000">
              <a:schemeClr val="accent3">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kern="1200" dirty="0" smtClean="0"/>
            <a:t>Espace/temps</a:t>
          </a:r>
          <a:endParaRPr lang="fr-FR" sz="1100" kern="1200" dirty="0"/>
        </a:p>
      </dsp:txBody>
      <dsp:txXfrm>
        <a:off x="4273519" y="1071738"/>
        <a:ext cx="1078486" cy="675438"/>
      </dsp:txXfrm>
    </dsp:sp>
    <dsp:sp modelId="{BC67D177-0B98-4D24-91BF-755C1391397D}">
      <dsp:nvSpPr>
        <dsp:cNvPr id="0" name=""/>
        <dsp:cNvSpPr/>
      </dsp:nvSpPr>
      <dsp:spPr>
        <a:xfrm>
          <a:off x="1890979" y="374684"/>
          <a:ext cx="2995078" cy="2995078"/>
        </a:xfrm>
        <a:custGeom>
          <a:avLst/>
          <a:gdLst/>
          <a:ahLst/>
          <a:cxnLst/>
          <a:rect l="0" t="0" r="0" b="0"/>
          <a:pathLst>
            <a:path>
              <a:moveTo>
                <a:pt x="2992997" y="1418616"/>
              </a:moveTo>
              <a:arcTo wR="1497539" hR="1497539" stAng="21418741" swAng="2198844"/>
            </a:path>
          </a:pathLst>
        </a:custGeom>
        <a:noFill/>
        <a:ln w="9525" cap="flat" cmpd="sng" algn="ctr">
          <a:solidFill>
            <a:schemeClr val="accent3">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99B89301-0E87-4326-969D-CA40A770A0C7}">
      <dsp:nvSpPr>
        <dsp:cNvPr id="0" name=""/>
        <dsp:cNvSpPr/>
      </dsp:nvSpPr>
      <dsp:spPr>
        <a:xfrm>
          <a:off x="3692966" y="2709498"/>
          <a:ext cx="1151566" cy="748518"/>
        </a:xfrm>
        <a:prstGeom prst="roundRect">
          <a:avLst/>
        </a:prstGeom>
        <a:gradFill rotWithShape="0">
          <a:gsLst>
            <a:gs pos="0">
              <a:schemeClr val="accent4">
                <a:hueOff val="0"/>
                <a:satOff val="0"/>
                <a:lumOff val="0"/>
                <a:alphaOff val="0"/>
              </a:schemeClr>
            </a:gs>
            <a:gs pos="100000">
              <a:schemeClr val="accent4">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kern="1200" dirty="0" smtClean="0"/>
            <a:t>Construction du nombre</a:t>
          </a:r>
          <a:endParaRPr lang="fr-FR" sz="1100" kern="1200" dirty="0"/>
        </a:p>
      </dsp:txBody>
      <dsp:txXfrm>
        <a:off x="3729506" y="2746038"/>
        <a:ext cx="1078486" cy="675438"/>
      </dsp:txXfrm>
    </dsp:sp>
    <dsp:sp modelId="{E67F76A3-F5BE-49B2-A05C-7EB985834B02}">
      <dsp:nvSpPr>
        <dsp:cNvPr id="0" name=""/>
        <dsp:cNvSpPr/>
      </dsp:nvSpPr>
      <dsp:spPr>
        <a:xfrm>
          <a:off x="1890979" y="374684"/>
          <a:ext cx="2995078" cy="2995078"/>
        </a:xfrm>
        <a:custGeom>
          <a:avLst/>
          <a:gdLst/>
          <a:ahLst/>
          <a:cxnLst/>
          <a:rect l="0" t="0" r="0" b="0"/>
          <a:pathLst>
            <a:path>
              <a:moveTo>
                <a:pt x="1796022" y="2965030"/>
              </a:moveTo>
              <a:arcTo wR="1497539" hR="1497539" stAng="4710182" swAng="1379636"/>
            </a:path>
          </a:pathLst>
        </a:custGeom>
        <a:noFill/>
        <a:ln w="9525"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EC91293-AAC0-40E6-8BF8-464F4D755C62}">
      <dsp:nvSpPr>
        <dsp:cNvPr id="0" name=""/>
        <dsp:cNvSpPr/>
      </dsp:nvSpPr>
      <dsp:spPr>
        <a:xfrm>
          <a:off x="1932503" y="2709498"/>
          <a:ext cx="1151566" cy="748518"/>
        </a:xfrm>
        <a:prstGeom prst="roundRect">
          <a:avLst/>
        </a:prstGeom>
        <a:gradFill rotWithShape="0">
          <a:gsLst>
            <a:gs pos="0">
              <a:schemeClr val="accent5">
                <a:hueOff val="0"/>
                <a:satOff val="0"/>
                <a:lumOff val="0"/>
                <a:alphaOff val="0"/>
              </a:schemeClr>
            </a:gs>
            <a:gs pos="100000">
              <a:schemeClr val="accent5">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kern="1200" dirty="0" smtClean="0"/>
            <a:t>Autonomie</a:t>
          </a:r>
          <a:endParaRPr lang="fr-FR" sz="1100" kern="1200" dirty="0"/>
        </a:p>
      </dsp:txBody>
      <dsp:txXfrm>
        <a:off x="1969043" y="2746038"/>
        <a:ext cx="1078486" cy="675438"/>
      </dsp:txXfrm>
    </dsp:sp>
    <dsp:sp modelId="{3CC547F6-BC8B-4BE8-A50E-9ABD33F8372E}">
      <dsp:nvSpPr>
        <dsp:cNvPr id="0" name=""/>
        <dsp:cNvSpPr/>
      </dsp:nvSpPr>
      <dsp:spPr>
        <a:xfrm>
          <a:off x="1890979" y="374684"/>
          <a:ext cx="2995078" cy="2995078"/>
        </a:xfrm>
        <a:custGeom>
          <a:avLst/>
          <a:gdLst/>
          <a:ahLst/>
          <a:cxnLst/>
          <a:rect l="0" t="0" r="0" b="0"/>
          <a:pathLst>
            <a:path>
              <a:moveTo>
                <a:pt x="250589" y="2326839"/>
              </a:moveTo>
              <a:arcTo wR="1497539" hR="1497539" stAng="8782415" swAng="2198844"/>
            </a:path>
          </a:pathLst>
        </a:custGeom>
        <a:noFill/>
        <a:ln w="9525" cap="flat" cmpd="sng" algn="ctr">
          <a:solidFill>
            <a:schemeClr val="accent5">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E1F29649-A14D-4EEE-ADB4-3C44FBBFF7A0}">
      <dsp:nvSpPr>
        <dsp:cNvPr id="0" name=""/>
        <dsp:cNvSpPr/>
      </dsp:nvSpPr>
      <dsp:spPr>
        <a:xfrm>
          <a:off x="1388490" y="1035198"/>
          <a:ext cx="1151566" cy="748518"/>
        </a:xfrm>
        <a:prstGeom prst="roundRect">
          <a:avLst/>
        </a:prstGeom>
        <a:gradFill rotWithShape="0">
          <a:gsLst>
            <a:gs pos="0">
              <a:schemeClr val="accent6">
                <a:hueOff val="0"/>
                <a:satOff val="0"/>
                <a:lumOff val="0"/>
                <a:alphaOff val="0"/>
              </a:schemeClr>
            </a:gs>
            <a:gs pos="100000">
              <a:schemeClr val="accent6">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fr-FR" sz="1100" kern="1200" dirty="0" smtClean="0"/>
            <a:t>Vivre ensemble</a:t>
          </a:r>
          <a:endParaRPr lang="fr-FR" sz="1100" kern="1200" dirty="0"/>
        </a:p>
      </dsp:txBody>
      <dsp:txXfrm>
        <a:off x="1425030" y="1071738"/>
        <a:ext cx="1078486" cy="675438"/>
      </dsp:txXfrm>
    </dsp:sp>
    <dsp:sp modelId="{7103FC30-2834-4F44-BD26-36B7C19A6401}">
      <dsp:nvSpPr>
        <dsp:cNvPr id="0" name=""/>
        <dsp:cNvSpPr/>
      </dsp:nvSpPr>
      <dsp:spPr>
        <a:xfrm>
          <a:off x="1890979" y="374684"/>
          <a:ext cx="2995078" cy="2995078"/>
        </a:xfrm>
        <a:custGeom>
          <a:avLst/>
          <a:gdLst/>
          <a:ahLst/>
          <a:cxnLst/>
          <a:rect l="0" t="0" r="0" b="0"/>
          <a:pathLst>
            <a:path>
              <a:moveTo>
                <a:pt x="260592" y="653390"/>
              </a:moveTo>
              <a:arcTo wR="1497539" hR="1497539" stAng="12858684" swAng="1964844"/>
            </a:path>
          </a:pathLst>
        </a:custGeom>
        <a:noFill/>
        <a:ln w="9525" cap="flat" cmpd="sng" algn="ctr">
          <a:solidFill>
            <a:schemeClr val="accent6">
              <a:hueOff val="0"/>
              <a:satOff val="0"/>
              <a:lumOff val="0"/>
              <a:alphaOff val="0"/>
            </a:schemeClr>
          </a:solidFill>
          <a:prstDash val="solid"/>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1AE5638-8F99-49A2-BBC7-B7292998B51F}" type="datetimeFigureOut">
              <a:rPr lang="fr-FR" smtClean="0"/>
              <a:t>14/02/2016</a:t>
            </a:fld>
            <a:endParaRPr lang="fr-F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F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D8C241D-B7D5-40E5-BA18-85C6F1B95942}" type="slidenum">
              <a:rPr lang="fr-FR" smtClean="0"/>
              <a:t>‹N°›</a:t>
            </a:fld>
            <a:endParaRPr lang="fr-F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1AE5638-8F99-49A2-BBC7-B7292998B51F}" type="datetimeFigureOut">
              <a:rPr lang="fr-FR" smtClean="0"/>
              <a:t>14/02/2016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D8C241D-B7D5-40E5-BA18-85C6F1B9594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C1AE5638-8F99-49A2-BBC7-B7292998B51F}" type="datetimeFigureOut">
              <a:rPr lang="fr-FR" smtClean="0"/>
              <a:t>14/02/2016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D8C241D-B7D5-40E5-BA18-85C6F1B9594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1AE5638-8F99-49A2-BBC7-B7292998B51F}" type="datetimeFigureOut">
              <a:rPr lang="fr-FR" smtClean="0"/>
              <a:t>14/02/2016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D8C241D-B7D5-40E5-BA18-85C6F1B9594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1AE5638-8F99-49A2-BBC7-B7292998B51F}" type="datetimeFigureOut">
              <a:rPr lang="fr-FR" smtClean="0"/>
              <a:t>14/02/2016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D8C241D-B7D5-40E5-BA18-85C6F1B9594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C1AE5638-8F99-49A2-BBC7-B7292998B51F}" type="datetimeFigureOut">
              <a:rPr lang="fr-FR" smtClean="0"/>
              <a:t>14/02/2016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D8C241D-B7D5-40E5-BA18-85C6F1B95942}" type="slidenum">
              <a:rPr lang="fr-FR" smtClean="0"/>
              <a:t>‹N°›</a:t>
            </a:fld>
            <a:endParaRPr lang="fr-FR"/>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1AE5638-8F99-49A2-BBC7-B7292998B51F}" type="datetimeFigureOut">
              <a:rPr lang="fr-FR" smtClean="0"/>
              <a:t>14/02/2016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D8C241D-B7D5-40E5-BA18-85C6F1B9594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C1AE5638-8F99-49A2-BBC7-B7292998B51F}" type="datetimeFigureOut">
              <a:rPr lang="fr-FR" smtClean="0"/>
              <a:t>14/02/2016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D8C241D-B7D5-40E5-BA18-85C6F1B9594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E5638-8F99-49A2-BBC7-B7292998B51F}" type="datetimeFigureOut">
              <a:rPr lang="fr-FR" smtClean="0"/>
              <a:t>14/02/2016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D8C241D-B7D5-40E5-BA18-85C6F1B9594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1AE5638-8F99-49A2-BBC7-B7292998B51F}" type="datetimeFigureOut">
              <a:rPr lang="fr-FR" smtClean="0"/>
              <a:t>14/02/2016</a:t>
            </a:fld>
            <a:endParaRPr lang="fr-FR"/>
          </a:p>
        </p:txBody>
      </p:sp>
      <p:sp>
        <p:nvSpPr>
          <p:cNvPr id="7" name="Slide Number Placeholder 6"/>
          <p:cNvSpPr>
            <a:spLocks noGrp="1"/>
          </p:cNvSpPr>
          <p:nvPr>
            <p:ph type="sldNum" sz="quarter" idx="12"/>
          </p:nvPr>
        </p:nvSpPr>
        <p:spPr/>
        <p:txBody>
          <a:bodyPr/>
          <a:lstStyle/>
          <a:p>
            <a:fld id="{FD8C241D-B7D5-40E5-BA18-85C6F1B95942}" type="slidenum">
              <a:rPr lang="fr-FR" smtClean="0"/>
              <a:t>‹N°›</a:t>
            </a:fld>
            <a:endParaRPr lang="fr-F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1AE5638-8F99-49A2-BBC7-B7292998B51F}" type="datetimeFigureOut">
              <a:rPr lang="fr-FR" smtClean="0"/>
              <a:t>14/02/2016</a:t>
            </a:fld>
            <a:endParaRPr lang="fr-F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FR"/>
          </a:p>
        </p:txBody>
      </p:sp>
      <p:sp>
        <p:nvSpPr>
          <p:cNvPr id="7" name="Slide Number Placeholder 6"/>
          <p:cNvSpPr>
            <a:spLocks noGrp="1"/>
          </p:cNvSpPr>
          <p:nvPr>
            <p:ph type="sldNum" sz="quarter" idx="12"/>
          </p:nvPr>
        </p:nvSpPr>
        <p:spPr/>
        <p:txBody>
          <a:bodyPr/>
          <a:lstStyle/>
          <a:p>
            <a:fld id="{FD8C241D-B7D5-40E5-BA18-85C6F1B9594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1AE5638-8F99-49A2-BBC7-B7292998B51F}" type="datetimeFigureOut">
              <a:rPr lang="fr-FR" smtClean="0"/>
              <a:t>14/02/2016</a:t>
            </a:fld>
            <a:endParaRPr lang="fr-F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F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D8C241D-B7D5-40E5-BA18-85C6F1B9594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Les jeux collectifs en maternelle</a:t>
            </a:r>
            <a:endParaRPr lang="fr-FR" dirty="0"/>
          </a:p>
        </p:txBody>
      </p:sp>
      <p:sp>
        <p:nvSpPr>
          <p:cNvPr id="3" name="Sous-titre 2"/>
          <p:cNvSpPr>
            <a:spLocks noGrp="1"/>
          </p:cNvSpPr>
          <p:nvPr>
            <p:ph type="subTitle" idx="1"/>
          </p:nvPr>
        </p:nvSpPr>
        <p:spPr/>
        <p:txBody>
          <a:bodyPr/>
          <a:lstStyle/>
          <a:p>
            <a:r>
              <a:rPr lang="fr-FR" dirty="0" smtClean="0"/>
              <a:t>Document réalisé par Alexandre </a:t>
            </a:r>
            <a:r>
              <a:rPr lang="fr-FR" dirty="0" err="1" smtClean="0"/>
              <a:t>Tobaty</a:t>
            </a:r>
            <a:r>
              <a:rPr lang="fr-FR" dirty="0" smtClean="0"/>
              <a:t> – CPC </a:t>
            </a:r>
            <a:endParaRPr lang="fr-FR" dirty="0"/>
          </a:p>
        </p:txBody>
      </p:sp>
    </p:spTree>
    <p:extLst>
      <p:ext uri="{BB962C8B-B14F-4D97-AF65-F5344CB8AC3E}">
        <p14:creationId xmlns:p14="http://schemas.microsoft.com/office/powerpoint/2010/main" val="1564308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Situations de référence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49030680"/>
              </p:ext>
            </p:extLst>
          </p:nvPr>
        </p:nvGraphicFramePr>
        <p:xfrm>
          <a:off x="1042988" y="2324100"/>
          <a:ext cx="6777038" cy="3210560"/>
        </p:xfrm>
        <a:graphic>
          <a:graphicData uri="http://schemas.openxmlformats.org/drawingml/2006/table">
            <a:tbl>
              <a:tblPr firstRow="1" bandRow="1">
                <a:tableStyleId>{BDBED569-4797-4DF1-A0F4-6AAB3CD982D8}</a:tableStyleId>
              </a:tblPr>
              <a:tblGrid>
                <a:gridCol w="3312988"/>
                <a:gridCol w="3464050"/>
              </a:tblGrid>
              <a:tr h="370840">
                <a:tc>
                  <a:txBody>
                    <a:bodyPr/>
                    <a:lstStyle/>
                    <a:p>
                      <a:r>
                        <a:rPr lang="fr-FR" b="1" dirty="0" smtClean="0"/>
                        <a:t>Jeux traditionnels</a:t>
                      </a:r>
                      <a:endParaRPr lang="fr-FR" b="1" dirty="0"/>
                    </a:p>
                  </a:txBody>
                  <a:tcPr/>
                </a:tc>
                <a:tc>
                  <a:txBody>
                    <a:bodyPr/>
                    <a:lstStyle/>
                    <a:p>
                      <a:r>
                        <a:rPr lang="fr-FR" b="0" i="1" dirty="0" smtClean="0"/>
                        <a:t>Le filet du pêcheur</a:t>
                      </a:r>
                      <a:endParaRPr lang="fr-FR" b="0" i="1" dirty="0"/>
                    </a:p>
                  </a:txBody>
                  <a:tcPr/>
                </a:tc>
              </a:tr>
              <a:tr h="370840">
                <a:tc>
                  <a:txBody>
                    <a:bodyPr/>
                    <a:lstStyle/>
                    <a:p>
                      <a:r>
                        <a:rPr lang="fr-FR" b="1" dirty="0" smtClean="0"/>
                        <a:t>Jeux de repérage</a:t>
                      </a:r>
                      <a:endParaRPr lang="fr-FR" b="1" dirty="0"/>
                    </a:p>
                  </a:txBody>
                  <a:tcPr/>
                </a:tc>
                <a:tc>
                  <a:txBody>
                    <a:bodyPr/>
                    <a:lstStyle/>
                    <a:p>
                      <a:r>
                        <a:rPr lang="fr-FR" i="1" dirty="0" smtClean="0"/>
                        <a:t>Chacun dans sa maison (PS)</a:t>
                      </a:r>
                    </a:p>
                    <a:p>
                      <a:r>
                        <a:rPr lang="fr-FR" i="1" dirty="0" smtClean="0"/>
                        <a:t>Les écureuils en cage (MS/GS)</a:t>
                      </a:r>
                      <a:endParaRPr lang="fr-FR" i="1" dirty="0"/>
                    </a:p>
                  </a:txBody>
                  <a:tcPr/>
                </a:tc>
              </a:tr>
              <a:tr h="370840">
                <a:tc>
                  <a:txBody>
                    <a:bodyPr/>
                    <a:lstStyle/>
                    <a:p>
                      <a:r>
                        <a:rPr lang="fr-FR" b="1" dirty="0" smtClean="0"/>
                        <a:t>Jeux de poursuite</a:t>
                      </a:r>
                      <a:endParaRPr lang="fr-FR" b="1" dirty="0"/>
                    </a:p>
                  </a:txBody>
                  <a:tcPr/>
                </a:tc>
                <a:tc>
                  <a:txBody>
                    <a:bodyPr/>
                    <a:lstStyle/>
                    <a:p>
                      <a:r>
                        <a:rPr lang="fr-FR" i="1" dirty="0" smtClean="0"/>
                        <a:t>Minuit dans la bergerie (PS/MS)</a:t>
                      </a:r>
                    </a:p>
                    <a:p>
                      <a:r>
                        <a:rPr lang="fr-FR" i="1" dirty="0" smtClean="0"/>
                        <a:t>Les sorciers (MS/GS)</a:t>
                      </a:r>
                      <a:endParaRPr lang="fr-FR" i="1" dirty="0"/>
                    </a:p>
                  </a:txBody>
                  <a:tcPr/>
                </a:tc>
              </a:tr>
              <a:tr h="370840">
                <a:tc>
                  <a:txBody>
                    <a:bodyPr/>
                    <a:lstStyle/>
                    <a:p>
                      <a:r>
                        <a:rPr lang="fr-FR" b="1" dirty="0" smtClean="0"/>
                        <a:t>Jeux de conquête d’objets</a:t>
                      </a:r>
                      <a:endParaRPr lang="fr-FR" b="1" dirty="0"/>
                    </a:p>
                  </a:txBody>
                  <a:tcPr/>
                </a:tc>
                <a:tc>
                  <a:txBody>
                    <a:bodyPr/>
                    <a:lstStyle/>
                    <a:p>
                      <a:r>
                        <a:rPr lang="fr-FR" i="1" dirty="0" smtClean="0"/>
                        <a:t>Les déménageurs</a:t>
                      </a:r>
                      <a:endParaRPr lang="fr-FR" i="1" dirty="0"/>
                    </a:p>
                  </a:txBody>
                  <a:tcPr/>
                </a:tc>
              </a:tr>
              <a:tr h="370840">
                <a:tc>
                  <a:txBody>
                    <a:bodyPr/>
                    <a:lstStyle/>
                    <a:p>
                      <a:r>
                        <a:rPr lang="fr-FR" b="1" dirty="0" smtClean="0"/>
                        <a:t>Jeux de ballons</a:t>
                      </a:r>
                      <a:endParaRPr lang="fr-FR" b="1" dirty="0"/>
                    </a:p>
                  </a:txBody>
                  <a:tcPr/>
                </a:tc>
                <a:tc>
                  <a:txBody>
                    <a:bodyPr/>
                    <a:lstStyle/>
                    <a:p>
                      <a:r>
                        <a:rPr lang="fr-FR" i="1" dirty="0" smtClean="0"/>
                        <a:t>Les balles brûlantes</a:t>
                      </a:r>
                    </a:p>
                    <a:p>
                      <a:r>
                        <a:rPr lang="fr-FR" i="1" dirty="0" smtClean="0"/>
                        <a:t>Remplir le but (GS)</a:t>
                      </a:r>
                      <a:endParaRPr lang="fr-FR" i="1" dirty="0"/>
                    </a:p>
                  </a:txBody>
                  <a:tcPr/>
                </a:tc>
              </a:tr>
            </a:tbl>
          </a:graphicData>
        </a:graphic>
      </p:graphicFrame>
    </p:spTree>
    <p:extLst>
      <p:ext uri="{BB962C8B-B14F-4D97-AF65-F5344CB8AC3E}">
        <p14:creationId xmlns:p14="http://schemas.microsoft.com/office/powerpoint/2010/main" val="373086080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variables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L’espace (grand/petit ; large/étroit ; un/plusieurs espaces de jeu, séparés ou communs…) ;</a:t>
            </a:r>
          </a:p>
          <a:p>
            <a:r>
              <a:rPr lang="fr-FR" dirty="0" smtClean="0"/>
              <a:t>Le temps (durée limitée, plus longue ou plus réduite, records…) ;</a:t>
            </a:r>
          </a:p>
          <a:p>
            <a:r>
              <a:rPr lang="fr-FR" dirty="0" smtClean="0"/>
              <a:t>La règle (contraintes ou libertés supplémentaires) ;</a:t>
            </a:r>
          </a:p>
          <a:p>
            <a:r>
              <a:rPr lang="fr-FR" dirty="0" smtClean="0"/>
              <a:t>Le corps (postures, positions, types de déplacements…) ;</a:t>
            </a:r>
          </a:p>
          <a:p>
            <a:r>
              <a:rPr lang="fr-FR" dirty="0" smtClean="0"/>
              <a:t>L’autre (en parallèle, avec, ensemble, contre).</a:t>
            </a:r>
          </a:p>
          <a:p>
            <a:endParaRPr lang="fr-FR" dirty="0"/>
          </a:p>
        </p:txBody>
      </p:sp>
    </p:spTree>
    <p:extLst>
      <p:ext uri="{BB962C8B-B14F-4D97-AF65-F5344CB8AC3E}">
        <p14:creationId xmlns:p14="http://schemas.microsoft.com/office/powerpoint/2010/main" val="4655239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 incontournable : le temps d’engagement moteur</a:t>
            </a:r>
            <a:endParaRPr lang="fr-FR" dirty="0"/>
          </a:p>
        </p:txBody>
      </p:sp>
      <p:sp>
        <p:nvSpPr>
          <p:cNvPr id="3" name="Espace réservé du contenu 2"/>
          <p:cNvSpPr>
            <a:spLocks noGrp="1"/>
          </p:cNvSpPr>
          <p:nvPr>
            <p:ph idx="1"/>
          </p:nvPr>
        </p:nvSpPr>
        <p:spPr/>
        <p:txBody>
          <a:bodyPr/>
          <a:lstStyle/>
          <a:p>
            <a:r>
              <a:rPr lang="fr-FR" dirty="0" smtClean="0"/>
              <a:t>Favoriser un temps maximal d’activité de l’enfant (choix du jeu et gestion du temps) ;</a:t>
            </a:r>
          </a:p>
          <a:p>
            <a:r>
              <a:rPr lang="fr-FR" dirty="0" smtClean="0"/>
              <a:t>Eviter les jeux collectifs dans lesquels la plupart des enfants sont passifs (exemple : le jeu du </a:t>
            </a:r>
            <a:r>
              <a:rPr lang="fr-FR" i="1" dirty="0" smtClean="0"/>
              <a:t>facteur</a:t>
            </a:r>
            <a:r>
              <a:rPr lang="fr-FR" dirty="0" smtClean="0"/>
              <a:t>) ;</a:t>
            </a:r>
          </a:p>
          <a:p>
            <a:r>
              <a:rPr lang="fr-FR" dirty="0" smtClean="0"/>
              <a:t>Eviter les jeux à élimination (comme </a:t>
            </a:r>
            <a:r>
              <a:rPr lang="fr-FR" i="1" dirty="0" smtClean="0"/>
              <a:t>la balle aux prisonniers</a:t>
            </a:r>
            <a:r>
              <a:rPr lang="fr-FR" dirty="0" smtClean="0"/>
              <a:t>).</a:t>
            </a:r>
          </a:p>
          <a:p>
            <a:endParaRPr lang="fr-FR" dirty="0"/>
          </a:p>
        </p:txBody>
      </p:sp>
    </p:spTree>
    <p:extLst>
      <p:ext uri="{BB962C8B-B14F-4D97-AF65-F5344CB8AC3E}">
        <p14:creationId xmlns:p14="http://schemas.microsoft.com/office/powerpoint/2010/main" val="34926880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variantes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Exemple : </a:t>
            </a:r>
            <a:r>
              <a:rPr lang="fr-FR" i="1" dirty="0" smtClean="0"/>
              <a:t>les déménageurs</a:t>
            </a:r>
          </a:p>
          <a:p>
            <a:pPr>
              <a:buFont typeface="Wingdings" panose="05000000000000000000" pitchFamily="2" charset="2"/>
              <a:buChar char="Ø"/>
            </a:pPr>
            <a:r>
              <a:rPr lang="fr-FR" dirty="0" smtClean="0"/>
              <a:t>Au départ jeu de conquête d’objet ;</a:t>
            </a:r>
          </a:p>
          <a:p>
            <a:pPr>
              <a:buFont typeface="Wingdings" panose="05000000000000000000" pitchFamily="2" charset="2"/>
              <a:buChar char="Ø"/>
            </a:pPr>
            <a:r>
              <a:rPr lang="fr-FR" dirty="0" smtClean="0"/>
              <a:t>En variant l’espace et le temps on travaille aussi le repérage, ou la vitesse, ou encore la course de durée ;</a:t>
            </a:r>
          </a:p>
          <a:p>
            <a:pPr>
              <a:buFont typeface="Wingdings" panose="05000000000000000000" pitchFamily="2" charset="2"/>
              <a:buChar char="Ø"/>
            </a:pPr>
            <a:r>
              <a:rPr lang="fr-FR" dirty="0" smtClean="0"/>
              <a:t>En variant l’organisation (le dispositif et le matériel) on travaille la coopération et l’opposition (équipes) ;</a:t>
            </a:r>
          </a:p>
          <a:p>
            <a:pPr>
              <a:buFont typeface="Wingdings" panose="05000000000000000000" pitchFamily="2" charset="2"/>
              <a:buChar char="Ø"/>
            </a:pPr>
            <a:r>
              <a:rPr lang="fr-FR" dirty="0" smtClean="0"/>
              <a:t>En variant la règle, le jeu peut devenir un jeu de poursuite (type </a:t>
            </a:r>
            <a:r>
              <a:rPr lang="fr-FR" i="1" dirty="0" smtClean="0"/>
              <a:t>la queue du diable</a:t>
            </a:r>
            <a:r>
              <a:rPr lang="fr-FR" dirty="0" smtClean="0"/>
              <a:t>)ou un jeu de ballon (avec cible par exemple)…</a:t>
            </a:r>
            <a:endParaRPr lang="fr-FR" dirty="0"/>
          </a:p>
        </p:txBody>
      </p:sp>
    </p:spTree>
    <p:extLst>
      <p:ext uri="{BB962C8B-B14F-4D97-AF65-F5344CB8AC3E}">
        <p14:creationId xmlns:p14="http://schemas.microsoft.com/office/powerpoint/2010/main" val="4242846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Transversalité</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567502447"/>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04346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Interdisciplinarité</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Représentations : dessins</a:t>
            </a:r>
            <a:r>
              <a:rPr lang="fr-FR" smtClean="0"/>
              <a:t>, photos, maquettes</a:t>
            </a:r>
            <a:r>
              <a:rPr lang="fr-FR" dirty="0" smtClean="0"/>
              <a:t>, plans… ;</a:t>
            </a:r>
          </a:p>
          <a:p>
            <a:r>
              <a:rPr lang="fr-FR" dirty="0" smtClean="0"/>
              <a:t>Ecrit : affiche, légendes, la règle…</a:t>
            </a:r>
          </a:p>
          <a:p>
            <a:r>
              <a:rPr lang="fr-FR" dirty="0" smtClean="0"/>
              <a:t>Langage oral : langage en situation et langage d’évocation à partir de situations vécues ;</a:t>
            </a:r>
          </a:p>
          <a:p>
            <a:r>
              <a:rPr lang="fr-FR" dirty="0" smtClean="0"/>
              <a:t>Lexique : verbes d’actions, noms (matériel), espace/temps (prépositions, adverbes, connecteurs), adjectifs…</a:t>
            </a:r>
          </a:p>
          <a:p>
            <a:pPr marL="68580" indent="0">
              <a:buNone/>
            </a:pPr>
            <a:endParaRPr lang="fr-FR" dirty="0"/>
          </a:p>
        </p:txBody>
      </p:sp>
    </p:spTree>
    <p:extLst>
      <p:ext uri="{BB962C8B-B14F-4D97-AF65-F5344CB8AC3E}">
        <p14:creationId xmlns:p14="http://schemas.microsoft.com/office/powerpoint/2010/main" val="37074187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Qu’est-ce qui caractérise les jeux collectifs ?</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Notion de collectif : but ou effet commun recherché qui impose de collaborer, coopérer et/ou s’opposer ; notion de rôles.</a:t>
            </a:r>
          </a:p>
          <a:p>
            <a:r>
              <a:rPr lang="fr-FR" dirty="0" smtClean="0"/>
              <a:t>La règle : jouer suppose de connaître, comprendre et respecter la règle fixée.</a:t>
            </a:r>
          </a:p>
          <a:p>
            <a:r>
              <a:rPr lang="fr-FR" dirty="0" smtClean="0"/>
              <a:t>L’espace : dans un jeu collectif, l’espace est limité et délimité (espace de jeu repérable et repéré).</a:t>
            </a:r>
            <a:endParaRPr lang="fr-FR" dirty="0"/>
          </a:p>
        </p:txBody>
      </p:sp>
    </p:spTree>
    <p:extLst>
      <p:ext uri="{BB962C8B-B14F-4D97-AF65-F5344CB8AC3E}">
        <p14:creationId xmlns:p14="http://schemas.microsoft.com/office/powerpoint/2010/main" val="28149865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jeux collectifs dans les programmes 2015</a:t>
            </a:r>
            <a:endParaRPr lang="fr-FR" dirty="0"/>
          </a:p>
        </p:txBody>
      </p:sp>
      <p:sp>
        <p:nvSpPr>
          <p:cNvPr id="3" name="Espace réservé du contenu 2"/>
          <p:cNvSpPr>
            <a:spLocks noGrp="1"/>
          </p:cNvSpPr>
          <p:nvPr>
            <p:ph idx="1"/>
          </p:nvPr>
        </p:nvSpPr>
        <p:spPr/>
        <p:txBody>
          <a:bodyPr/>
          <a:lstStyle/>
          <a:p>
            <a:r>
              <a:rPr lang="fr-FR" dirty="0" smtClean="0"/>
              <a:t>On joue pour apprendre : par conséquent le jeu collectif peut être mis en place dans les quatre objectifs visés pour les activités physiques.</a:t>
            </a:r>
          </a:p>
          <a:p>
            <a:r>
              <a:rPr lang="fr-FR" dirty="0" smtClean="0"/>
              <a:t>Le jeu collectif occupe une place privilégiée au sein de l’objectif 4 : « Collaborer, coopérer, s’opposer ».</a:t>
            </a:r>
            <a:endParaRPr lang="fr-FR" dirty="0"/>
          </a:p>
        </p:txBody>
      </p:sp>
    </p:spTree>
    <p:extLst>
      <p:ext uri="{BB962C8B-B14F-4D97-AF65-F5344CB8AC3E}">
        <p14:creationId xmlns:p14="http://schemas.microsoft.com/office/powerpoint/2010/main" val="42141548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537703391"/>
              </p:ext>
            </p:extLst>
          </p:nvPr>
        </p:nvGraphicFramePr>
        <p:xfrm>
          <a:off x="1042988" y="4941168"/>
          <a:ext cx="6777037" cy="1017270"/>
        </p:xfrm>
        <a:graphic>
          <a:graphicData uri="http://schemas.openxmlformats.org/drawingml/2006/table">
            <a:tbl>
              <a:tblPr firstRow="1" firstCol="1" bandRow="1">
                <a:tableStyleId>{BC89EF96-8CEA-46FF-86C4-4CE0E7609802}</a:tableStyleId>
              </a:tblPr>
              <a:tblGrid>
                <a:gridCol w="509279"/>
                <a:gridCol w="6267758"/>
              </a:tblGrid>
              <a:tr h="272640">
                <a:tc>
                  <a:txBody>
                    <a:bodyPr/>
                    <a:lstStyle/>
                    <a:p>
                      <a:pPr algn="ctr">
                        <a:lnSpc>
                          <a:spcPct val="115000"/>
                        </a:lnSpc>
                        <a:spcAft>
                          <a:spcPts val="0"/>
                        </a:spcAft>
                      </a:pPr>
                      <a:r>
                        <a:rPr lang="fr-FR" sz="900" dirty="0">
                          <a:effectLst/>
                        </a:rPr>
                        <a:t>TPS/PS</a:t>
                      </a:r>
                      <a:endParaRPr lang="fr-FR" sz="1000" dirty="0">
                        <a:effectLst/>
                        <a:latin typeface="Calibri"/>
                        <a:ea typeface="Calibri"/>
                        <a:cs typeface="Times New Roman"/>
                      </a:endParaRPr>
                    </a:p>
                  </a:txBody>
                  <a:tcPr marL="59270" marR="59270" marT="0" marB="0"/>
                </a:tc>
                <a:tc>
                  <a:txBody>
                    <a:bodyPr/>
                    <a:lstStyle/>
                    <a:p>
                      <a:pPr algn="just">
                        <a:lnSpc>
                          <a:spcPct val="115000"/>
                        </a:lnSpc>
                        <a:spcAft>
                          <a:spcPts val="0"/>
                        </a:spcAft>
                      </a:pPr>
                      <a:r>
                        <a:rPr lang="fr-FR" sz="1000" b="0" dirty="0">
                          <a:effectLst/>
                        </a:rPr>
                        <a:t>Accepter les premières règles communes pour atteindre un effet commun, en vivant des actions en parallèle, sans réelle coordination avec ses partenaires.</a:t>
                      </a:r>
                      <a:endParaRPr lang="fr-FR" sz="1000" b="0" dirty="0">
                        <a:effectLst/>
                        <a:latin typeface="Calibri"/>
                        <a:ea typeface="Calibri"/>
                        <a:cs typeface="Times New Roman"/>
                      </a:endParaRPr>
                    </a:p>
                  </a:txBody>
                  <a:tcPr marL="59270" marR="59270" marT="0" marB="0"/>
                </a:tc>
              </a:tr>
              <a:tr h="151467">
                <a:tc>
                  <a:txBody>
                    <a:bodyPr/>
                    <a:lstStyle/>
                    <a:p>
                      <a:pPr algn="ctr">
                        <a:lnSpc>
                          <a:spcPct val="115000"/>
                        </a:lnSpc>
                        <a:spcAft>
                          <a:spcPts val="0"/>
                        </a:spcAft>
                      </a:pPr>
                      <a:r>
                        <a:rPr lang="fr-FR" sz="900" dirty="0">
                          <a:effectLst/>
                        </a:rPr>
                        <a:t>MS</a:t>
                      </a:r>
                      <a:endParaRPr lang="fr-FR" sz="1000" dirty="0">
                        <a:effectLst/>
                        <a:latin typeface="Calibri"/>
                        <a:ea typeface="Calibri"/>
                        <a:cs typeface="Times New Roman"/>
                      </a:endParaRPr>
                    </a:p>
                  </a:txBody>
                  <a:tcPr marL="59270" marR="59270" marT="0" marB="0"/>
                </a:tc>
                <a:tc>
                  <a:txBody>
                    <a:bodyPr/>
                    <a:lstStyle/>
                    <a:p>
                      <a:pPr algn="just">
                        <a:lnSpc>
                          <a:spcPct val="115000"/>
                        </a:lnSpc>
                        <a:spcAft>
                          <a:spcPts val="0"/>
                        </a:spcAft>
                      </a:pPr>
                      <a:r>
                        <a:rPr lang="fr-FR" sz="1000" b="0" dirty="0">
                          <a:effectLst/>
                        </a:rPr>
                        <a:t>Reconnaître son appartenance à un groupe, identifier les différents rôles pour instaurer les premières collaborations afin d’atteindre un but donné.</a:t>
                      </a:r>
                      <a:endParaRPr lang="fr-FR" sz="1000" b="0" dirty="0">
                        <a:effectLst/>
                        <a:latin typeface="Calibri"/>
                        <a:ea typeface="Calibri"/>
                        <a:cs typeface="Times New Roman"/>
                      </a:endParaRPr>
                    </a:p>
                  </a:txBody>
                  <a:tcPr marL="59270" marR="59270" marT="0" marB="0"/>
                </a:tc>
              </a:tr>
              <a:tr h="189882">
                <a:tc>
                  <a:txBody>
                    <a:bodyPr/>
                    <a:lstStyle/>
                    <a:p>
                      <a:pPr algn="ctr">
                        <a:lnSpc>
                          <a:spcPct val="115000"/>
                        </a:lnSpc>
                        <a:spcAft>
                          <a:spcPts val="0"/>
                        </a:spcAft>
                      </a:pPr>
                      <a:r>
                        <a:rPr lang="fr-FR" sz="900">
                          <a:effectLst/>
                        </a:rPr>
                        <a:t>GS</a:t>
                      </a:r>
                      <a:endParaRPr lang="fr-FR" sz="1000">
                        <a:effectLst/>
                        <a:latin typeface="Calibri"/>
                        <a:ea typeface="Calibri"/>
                        <a:cs typeface="Times New Roman"/>
                      </a:endParaRPr>
                    </a:p>
                  </a:txBody>
                  <a:tcPr marL="59270" marR="59270" marT="0" marB="0"/>
                </a:tc>
                <a:tc>
                  <a:txBody>
                    <a:bodyPr/>
                    <a:lstStyle/>
                    <a:p>
                      <a:pPr algn="just">
                        <a:lnSpc>
                          <a:spcPct val="115000"/>
                        </a:lnSpc>
                        <a:spcAft>
                          <a:spcPts val="0"/>
                        </a:spcAft>
                      </a:pPr>
                      <a:r>
                        <a:rPr lang="fr-FR" sz="1000" b="0" dirty="0">
                          <a:effectLst/>
                        </a:rPr>
                        <a:t>Coopérer, exercer des rôles différents complémentaires, s’opposer, élaborer des stratégies pour viser un but ou un effet commun.</a:t>
                      </a:r>
                      <a:endParaRPr lang="fr-FR" sz="1000" b="0" dirty="0">
                        <a:effectLst/>
                        <a:latin typeface="Calibri"/>
                        <a:ea typeface="Calibri"/>
                        <a:cs typeface="Times New Roman"/>
                      </a:endParaRPr>
                    </a:p>
                  </a:txBody>
                  <a:tcPr marL="59270" marR="59270" marT="0" marB="0"/>
                </a:tc>
              </a:tr>
            </a:tbl>
          </a:graphicData>
        </a:graphic>
      </p:graphicFrame>
      <p:sp>
        <p:nvSpPr>
          <p:cNvPr id="5" name="Rectangle 1"/>
          <p:cNvSpPr>
            <a:spLocks noChangeArrowheads="1"/>
          </p:cNvSpPr>
          <p:nvPr/>
        </p:nvSpPr>
        <p:spPr bwMode="auto">
          <a:xfrm>
            <a:off x="1042988" y="4506872"/>
            <a:ext cx="40151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fr-FR" altLang="fr-FR" sz="1600" b="1" i="0" u="none" strike="noStrike" cap="none" normalizeH="0" baseline="0" dirty="0" smtClean="0">
                <a:ln>
                  <a:noFill/>
                </a:ln>
                <a:solidFill>
                  <a:srgbClr val="FF0000"/>
                </a:solidFill>
                <a:effectLst/>
                <a:latin typeface="Calibri" pitchFamily="34" charset="0"/>
                <a:ea typeface="Calibri" pitchFamily="34" charset="0"/>
                <a:cs typeface="ArialMT" charset="0"/>
              </a:rPr>
              <a:t>Les différents attendus en fonction des âges</a:t>
            </a:r>
            <a:endParaRPr kumimoji="0" lang="fr-FR" altLang="fr-FR"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600" b="0" i="0" u="none" strike="noStrike" cap="none" normalizeH="0" baseline="0" dirty="0" smtClean="0">
              <a:ln>
                <a:noFill/>
              </a:ln>
              <a:solidFill>
                <a:schemeClr val="tx1"/>
              </a:solidFill>
              <a:effectLst/>
            </a:endParaRPr>
          </a:p>
        </p:txBody>
      </p:sp>
      <p:sp>
        <p:nvSpPr>
          <p:cNvPr id="6" name="ZoneTexte 5"/>
          <p:cNvSpPr txBox="1"/>
          <p:nvPr/>
        </p:nvSpPr>
        <p:spPr>
          <a:xfrm>
            <a:off x="1042988" y="980728"/>
            <a:ext cx="7057404" cy="3600986"/>
          </a:xfrm>
          <a:prstGeom prst="rect">
            <a:avLst/>
          </a:prstGeom>
          <a:noFill/>
        </p:spPr>
        <p:txBody>
          <a:bodyPr wrap="square" rtlCol="0">
            <a:spAutoFit/>
          </a:bodyPr>
          <a:lstStyle/>
          <a:p>
            <a:pPr lvl="0" fontAlgn="base">
              <a:spcBef>
                <a:spcPct val="0"/>
              </a:spcBef>
              <a:spcAft>
                <a:spcPct val="0"/>
              </a:spcAft>
              <a:buFontTx/>
              <a:buChar char="•"/>
            </a:pPr>
            <a:r>
              <a:rPr kumimoji="0" lang="fr-FR" altLang="fr-FR" sz="16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Les enjeux essentiels de cet objectif 4 :</a:t>
            </a:r>
            <a:endParaRPr kumimoji="0" lang="fr-FR" altLang="fr-FR" sz="1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fr-FR" altLang="fr-FR" sz="1600" b="0" i="0" u="none" strike="noStrike" cap="none" normalizeH="0" baseline="0" dirty="0" smtClean="0">
                <a:ln>
                  <a:noFill/>
                </a:ln>
                <a:solidFill>
                  <a:srgbClr val="000000"/>
                </a:solidFill>
                <a:effectLst/>
                <a:latin typeface="Calibri" pitchFamily="34" charset="0"/>
                <a:ea typeface="Calibri" pitchFamily="34" charset="0"/>
                <a:cs typeface="ArialMT" charset="0"/>
              </a:rPr>
              <a:t>Il s’agit, sur l’ensemble du cycle 1, d’amener progressivement l’enfant à </a:t>
            </a:r>
            <a:r>
              <a:rPr kumimoji="0" lang="fr-FR" altLang="fr-FR" sz="1600" b="1" i="0" u="none" strike="noStrike" cap="none" normalizeH="0" baseline="0" dirty="0" smtClean="0">
                <a:ln>
                  <a:noFill/>
                </a:ln>
                <a:solidFill>
                  <a:srgbClr val="000000"/>
                </a:solidFill>
                <a:effectLst/>
                <a:latin typeface="Calibri" pitchFamily="34" charset="0"/>
                <a:ea typeface="Calibri" pitchFamily="34" charset="0"/>
                <a:cs typeface="Arial-BoldMT" charset="0"/>
              </a:rPr>
              <a:t>c</a:t>
            </a:r>
            <a:r>
              <a:rPr kumimoji="0" lang="fr-FR" altLang="fr-FR" sz="1600" b="1" i="0" u="none" strike="noStrike" cap="none" normalizeH="0" baseline="0" dirty="0" smtClean="0">
                <a:ln>
                  <a:noFill/>
                </a:ln>
                <a:solidFill>
                  <a:srgbClr val="7C56A8"/>
                </a:solidFill>
                <a:effectLst/>
                <a:latin typeface="Calibri" pitchFamily="34" charset="0"/>
                <a:ea typeface="Calibri" pitchFamily="34" charset="0"/>
                <a:cs typeface="Arial-BoldMT" charset="0"/>
              </a:rPr>
              <a:t>ollaborer, coopérer, s’opposer individuellement ou collectivement, dans le cadre d’une règle, pour participer à la recherche de différentes solutions ou stratégies</a:t>
            </a:r>
            <a:r>
              <a:rPr kumimoji="0" lang="fr-FR" altLang="fr-FR" sz="1600" b="0" i="0" u="none" strike="noStrike" cap="none" normalizeH="0" baseline="0" dirty="0" smtClean="0">
                <a:ln>
                  <a:noFill/>
                </a:ln>
                <a:solidFill>
                  <a:srgbClr val="000000"/>
                </a:solidFill>
                <a:effectLst/>
                <a:latin typeface="Calibri" pitchFamily="34" charset="0"/>
                <a:ea typeface="Calibri" pitchFamily="34" charset="0"/>
                <a:cs typeface="ArialMT" charset="0"/>
              </a:rPr>
              <a:t>.</a:t>
            </a:r>
            <a:endParaRPr kumimoji="0" lang="fr-FR" altLang="fr-FR" sz="1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fr-FR" altLang="fr-FR" sz="1600" b="0" i="0" u="none" strike="noStrike" cap="none" normalizeH="0" baseline="0" dirty="0" smtClean="0">
                <a:ln>
                  <a:noFill/>
                </a:ln>
                <a:solidFill>
                  <a:srgbClr val="000000"/>
                </a:solidFill>
                <a:effectLst/>
                <a:latin typeface="Calibri" pitchFamily="34" charset="0"/>
                <a:ea typeface="Calibri" pitchFamily="34" charset="0"/>
                <a:cs typeface="ArialMT" charset="0"/>
              </a:rPr>
              <a:t>Au travers des situations proposées par l’enseignant(e), l’enfant sera conduit à :</a:t>
            </a:r>
            <a:endParaRPr kumimoji="0" lang="fr-FR" altLang="fr-FR" sz="1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fr-FR" altLang="fr-FR" sz="1600" b="0" i="0" u="none" strike="noStrike" cap="none" normalizeH="0" baseline="0" dirty="0" smtClean="0">
                <a:ln>
                  <a:noFill/>
                </a:ln>
                <a:solidFill>
                  <a:srgbClr val="000000"/>
                </a:solidFill>
                <a:effectLst/>
                <a:latin typeface="Calibri" pitchFamily="34" charset="0"/>
                <a:ea typeface="Calibri" pitchFamily="34" charset="0"/>
                <a:cs typeface="ArialMT" charset="0"/>
              </a:rPr>
              <a:t>Prendre plaisir au jeu, s’engager dans l’action,</a:t>
            </a:r>
            <a:endParaRPr kumimoji="0" lang="fr-FR" altLang="fr-FR" sz="1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fr-FR" altLang="fr-FR" sz="1600" b="0" i="0" u="none" strike="noStrike" cap="none" normalizeH="0" baseline="0" dirty="0" smtClean="0">
                <a:ln>
                  <a:noFill/>
                </a:ln>
                <a:solidFill>
                  <a:srgbClr val="000000"/>
                </a:solidFill>
                <a:effectLst/>
                <a:latin typeface="Calibri" pitchFamily="34" charset="0"/>
                <a:ea typeface="Calibri" pitchFamily="34" charset="0"/>
                <a:cs typeface="ArialMT" charset="0"/>
              </a:rPr>
              <a:t>Agir avec les autres, coopérer, exercer des rôles différents complémentaires, pour viser un but ou un effet commun.</a:t>
            </a:r>
            <a:endParaRPr kumimoji="0" lang="fr-FR" altLang="fr-FR" sz="1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fr-FR" altLang="fr-FR" sz="1600" b="0" i="0" u="none" strike="noStrike" cap="none" normalizeH="0" baseline="0" dirty="0" smtClean="0">
                <a:ln>
                  <a:noFill/>
                </a:ln>
                <a:solidFill>
                  <a:srgbClr val="000000"/>
                </a:solidFill>
                <a:effectLst/>
                <a:latin typeface="Calibri" pitchFamily="34" charset="0"/>
                <a:ea typeface="Calibri" pitchFamily="34" charset="0"/>
                <a:cs typeface="ArialMT" charset="0"/>
              </a:rPr>
              <a:t>Élaborer des stratégies individuelles ou collectives pour s’opposer au projet d’un joueur ou d’un groupe tenant un rôle antagoniste afin de faire un meilleur score que lui.</a:t>
            </a:r>
            <a:endParaRPr kumimoji="0" lang="fr-FR" altLang="fr-FR" sz="1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buFontTx/>
              <a:buChar char="•"/>
            </a:pPr>
            <a:r>
              <a:rPr kumimoji="0" lang="fr-FR" altLang="fr-FR" sz="1600" b="0" i="0" u="none" strike="noStrike" cap="none" normalizeH="0" baseline="0" dirty="0" smtClean="0">
                <a:ln>
                  <a:noFill/>
                </a:ln>
                <a:solidFill>
                  <a:srgbClr val="000000"/>
                </a:solidFill>
                <a:effectLst/>
                <a:latin typeface="Calibri" pitchFamily="34" charset="0"/>
                <a:ea typeface="Calibri" pitchFamily="34" charset="0"/>
                <a:cs typeface="ArialMT" charset="0"/>
              </a:rPr>
              <a:t>Construire des formes d’actions sur le corps de l’autre pour s’opposer à son intention, en prenant soin de son intégrité et de sa sécurité</a:t>
            </a:r>
            <a:r>
              <a:rPr kumimoji="0" lang="fr-FR" altLang="fr-FR" b="0" i="0" u="none" strike="noStrike" cap="none" normalizeH="0" baseline="0" dirty="0" smtClean="0">
                <a:ln>
                  <a:noFill/>
                </a:ln>
                <a:solidFill>
                  <a:srgbClr val="000000"/>
                </a:solidFill>
                <a:effectLst/>
                <a:latin typeface="Calibri" pitchFamily="34" charset="0"/>
                <a:ea typeface="Calibri" pitchFamily="34" charset="0"/>
                <a:cs typeface="ArialMT" charset="0"/>
              </a:rPr>
              <a:t>.</a:t>
            </a:r>
            <a:endParaRPr kumimoji="0" lang="fr-FR" altLang="fr-FR" sz="800" b="0" i="0" u="none" strike="noStrike" cap="none" normalizeH="0" baseline="0" dirty="0" smtClean="0">
              <a:ln>
                <a:noFill/>
              </a:ln>
              <a:solidFill>
                <a:schemeClr val="tx1"/>
              </a:solidFill>
              <a:effectLst/>
              <a:latin typeface="Arial" pitchFamily="34" charset="0"/>
              <a:cs typeface="Arial" pitchFamily="34" charset="0"/>
            </a:endParaRPr>
          </a:p>
          <a:p>
            <a:endParaRPr lang="fr-FR" dirty="0"/>
          </a:p>
        </p:txBody>
      </p:sp>
    </p:spTree>
    <p:extLst>
      <p:ext uri="{BB962C8B-B14F-4D97-AF65-F5344CB8AC3E}">
        <p14:creationId xmlns:p14="http://schemas.microsoft.com/office/powerpoint/2010/main" val="31617391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031847300"/>
              </p:ext>
            </p:extLst>
          </p:nvPr>
        </p:nvGraphicFramePr>
        <p:xfrm>
          <a:off x="611558" y="1124744"/>
          <a:ext cx="7992890" cy="4907280"/>
        </p:xfrm>
        <a:graphic>
          <a:graphicData uri="http://schemas.openxmlformats.org/drawingml/2006/table">
            <a:tbl>
              <a:tblPr firstRow="1" firstCol="1" bandRow="1">
                <a:tableStyleId>{5C22544A-7EE6-4342-B048-85BDC9FD1C3A}</a:tableStyleId>
              </a:tblPr>
              <a:tblGrid>
                <a:gridCol w="1404142"/>
                <a:gridCol w="1945213"/>
                <a:gridCol w="2098296"/>
                <a:gridCol w="86934"/>
                <a:gridCol w="2458305"/>
              </a:tblGrid>
              <a:tr h="123667">
                <a:tc>
                  <a:txBody>
                    <a:bodyPr/>
                    <a:lstStyle/>
                    <a:p>
                      <a:pPr algn="ctr">
                        <a:lnSpc>
                          <a:spcPct val="115000"/>
                        </a:lnSpc>
                        <a:spcAft>
                          <a:spcPts val="0"/>
                        </a:spcAft>
                      </a:pPr>
                      <a:r>
                        <a:rPr lang="fr-FR" sz="1000" dirty="0">
                          <a:effectLst/>
                        </a:rPr>
                        <a:t> </a:t>
                      </a:r>
                      <a:endParaRPr lang="fr-FR" sz="1000" dirty="0">
                        <a:effectLst/>
                        <a:latin typeface="Calibri"/>
                        <a:ea typeface="Calibri"/>
                        <a:cs typeface="Times New Roman"/>
                      </a:endParaRPr>
                    </a:p>
                  </a:txBody>
                  <a:tcPr marL="48391" marR="48391" marT="0" marB="0"/>
                </a:tc>
                <a:tc>
                  <a:txBody>
                    <a:bodyPr/>
                    <a:lstStyle/>
                    <a:p>
                      <a:pPr algn="ctr">
                        <a:lnSpc>
                          <a:spcPct val="115000"/>
                        </a:lnSpc>
                        <a:spcAft>
                          <a:spcPts val="0"/>
                        </a:spcAft>
                      </a:pPr>
                      <a:r>
                        <a:rPr lang="fr-FR" sz="1000">
                          <a:effectLst/>
                        </a:rPr>
                        <a:t>TPS/PS</a:t>
                      </a:r>
                      <a:endParaRPr lang="fr-FR" sz="1000">
                        <a:effectLst/>
                        <a:latin typeface="Calibri"/>
                        <a:ea typeface="Calibri"/>
                        <a:cs typeface="Times New Roman"/>
                      </a:endParaRPr>
                    </a:p>
                  </a:txBody>
                  <a:tcPr marL="48391" marR="48391" marT="0" marB="0"/>
                </a:tc>
                <a:tc>
                  <a:txBody>
                    <a:bodyPr/>
                    <a:lstStyle/>
                    <a:p>
                      <a:pPr algn="ctr">
                        <a:lnSpc>
                          <a:spcPct val="115000"/>
                        </a:lnSpc>
                        <a:spcAft>
                          <a:spcPts val="0"/>
                        </a:spcAft>
                      </a:pPr>
                      <a:r>
                        <a:rPr lang="fr-FR" sz="1000">
                          <a:effectLst/>
                        </a:rPr>
                        <a:t>MS</a:t>
                      </a:r>
                      <a:endParaRPr lang="fr-FR" sz="1000">
                        <a:effectLst/>
                        <a:latin typeface="Calibri"/>
                        <a:ea typeface="Calibri"/>
                        <a:cs typeface="Times New Roman"/>
                      </a:endParaRPr>
                    </a:p>
                  </a:txBody>
                  <a:tcPr marL="48391" marR="48391" marT="0" marB="0"/>
                </a:tc>
                <a:tc gridSpan="2">
                  <a:txBody>
                    <a:bodyPr/>
                    <a:lstStyle/>
                    <a:p>
                      <a:pPr algn="ctr">
                        <a:lnSpc>
                          <a:spcPct val="115000"/>
                        </a:lnSpc>
                        <a:spcAft>
                          <a:spcPts val="0"/>
                        </a:spcAft>
                      </a:pPr>
                      <a:r>
                        <a:rPr lang="fr-FR" sz="1000">
                          <a:effectLst/>
                        </a:rPr>
                        <a:t>GS</a:t>
                      </a:r>
                      <a:endParaRPr lang="fr-FR" sz="1000">
                        <a:effectLst/>
                        <a:latin typeface="Calibri"/>
                        <a:ea typeface="Calibri"/>
                        <a:cs typeface="Times New Roman"/>
                      </a:endParaRPr>
                    </a:p>
                  </a:txBody>
                  <a:tcPr marL="48391" marR="48391" marT="0" marB="0"/>
                </a:tc>
                <a:tc hMerge="1">
                  <a:txBody>
                    <a:bodyPr/>
                    <a:lstStyle/>
                    <a:p>
                      <a:endParaRPr lang="fr-FR"/>
                    </a:p>
                  </a:txBody>
                  <a:tcPr/>
                </a:tc>
              </a:tr>
              <a:tr h="692535">
                <a:tc>
                  <a:txBody>
                    <a:bodyPr/>
                    <a:lstStyle/>
                    <a:p>
                      <a:pPr algn="just">
                        <a:lnSpc>
                          <a:spcPct val="115000"/>
                        </a:lnSpc>
                        <a:spcAft>
                          <a:spcPts val="0"/>
                        </a:spcAft>
                      </a:pPr>
                      <a:r>
                        <a:rPr lang="fr-FR" sz="1000">
                          <a:effectLst/>
                        </a:rPr>
                        <a:t>Construire la notion d’action collective, de rôles.</a:t>
                      </a:r>
                      <a:endParaRPr lang="fr-FR" sz="1000">
                        <a:effectLst/>
                        <a:latin typeface="Calibri"/>
                        <a:ea typeface="Calibri"/>
                        <a:cs typeface="Times New Roman"/>
                      </a:endParaRPr>
                    </a:p>
                  </a:txBody>
                  <a:tcPr marL="48391" marR="48391" marT="0" marB="0"/>
                </a:tc>
                <a:tc>
                  <a:txBody>
                    <a:bodyPr/>
                    <a:lstStyle/>
                    <a:p>
                      <a:pPr algn="just">
                        <a:lnSpc>
                          <a:spcPct val="115000"/>
                        </a:lnSpc>
                        <a:spcAft>
                          <a:spcPts val="0"/>
                        </a:spcAft>
                      </a:pPr>
                      <a:r>
                        <a:rPr lang="fr-FR" sz="1000" dirty="0">
                          <a:effectLst/>
                        </a:rPr>
                        <a:t>Réalisation d’une action individuelle simple sans opposition : tous avec le même rôle (lancer, courir, transporter…). Découverte progressive de la notion d’équipe (prise de conscience de projet commun).</a:t>
                      </a:r>
                      <a:endParaRPr lang="fr-FR" sz="1000" dirty="0">
                        <a:effectLst/>
                        <a:latin typeface="Calibri"/>
                        <a:ea typeface="Calibri"/>
                        <a:cs typeface="Times New Roman"/>
                      </a:endParaRPr>
                    </a:p>
                  </a:txBody>
                  <a:tcPr marL="48391" marR="48391" marT="0" marB="0"/>
                </a:tc>
                <a:tc gridSpan="2">
                  <a:txBody>
                    <a:bodyPr/>
                    <a:lstStyle/>
                    <a:p>
                      <a:pPr algn="just">
                        <a:lnSpc>
                          <a:spcPct val="115000"/>
                        </a:lnSpc>
                        <a:spcAft>
                          <a:spcPts val="0"/>
                        </a:spcAft>
                      </a:pPr>
                      <a:r>
                        <a:rPr lang="fr-FR" sz="1000" dirty="0">
                          <a:effectLst/>
                        </a:rPr>
                        <a:t>Participation à des jeux dans lesquels les joueurs ou les équipes ont des droits, des devoirs ou des intentions différents (poursuivre des joueurs pour les attraper, s’échapper pour les éviter…) Découverte de la notion de partenaire (percevoir l’intérêt d’associer ses actions à celles des autres, prendre conscience de l’aide apportée par les partenaires) et d’adversaire.</a:t>
                      </a:r>
                      <a:endParaRPr lang="fr-FR" sz="1000" dirty="0">
                        <a:effectLst/>
                        <a:latin typeface="Calibri"/>
                        <a:ea typeface="Calibri"/>
                        <a:cs typeface="Times New Roman"/>
                      </a:endParaRPr>
                    </a:p>
                  </a:txBody>
                  <a:tcPr marL="48391" marR="48391" marT="0" marB="0"/>
                </a:tc>
                <a:tc hMerge="1">
                  <a:txBody>
                    <a:bodyPr/>
                    <a:lstStyle/>
                    <a:p>
                      <a:endParaRPr lang="fr-FR"/>
                    </a:p>
                  </a:txBody>
                  <a:tcPr/>
                </a:tc>
                <a:tc>
                  <a:txBody>
                    <a:bodyPr/>
                    <a:lstStyle/>
                    <a:p>
                      <a:pPr algn="just">
                        <a:lnSpc>
                          <a:spcPct val="115000"/>
                        </a:lnSpc>
                        <a:spcAft>
                          <a:spcPts val="0"/>
                        </a:spcAft>
                      </a:pPr>
                      <a:r>
                        <a:rPr lang="fr-FR" sz="1000">
                          <a:effectLst/>
                        </a:rPr>
                        <a:t>Coopération avec les partenaires pour atteindre un but opposé à celui de l’autre équipe. Opposition directe, plus ou moins forte, interpénétrée, à statuts différenciés (attaquants /défenseurs).</a:t>
                      </a:r>
                      <a:endParaRPr lang="fr-FR" sz="1000">
                        <a:effectLst/>
                        <a:latin typeface="Calibri"/>
                        <a:ea typeface="Calibri"/>
                        <a:cs typeface="Times New Roman"/>
                      </a:endParaRPr>
                    </a:p>
                  </a:txBody>
                  <a:tcPr marL="48391" marR="48391" marT="0" marB="0"/>
                </a:tc>
              </a:tr>
              <a:tr h="296801">
                <a:tc>
                  <a:txBody>
                    <a:bodyPr/>
                    <a:lstStyle/>
                    <a:p>
                      <a:pPr>
                        <a:lnSpc>
                          <a:spcPct val="115000"/>
                        </a:lnSpc>
                        <a:spcAft>
                          <a:spcPts val="0"/>
                        </a:spcAft>
                      </a:pPr>
                      <a:r>
                        <a:rPr lang="fr-FR" sz="1000">
                          <a:effectLst/>
                        </a:rPr>
                        <a:t>Construire la notion d’espace.</a:t>
                      </a:r>
                      <a:endParaRPr lang="fr-FR" sz="1000">
                        <a:effectLst/>
                        <a:latin typeface="Calibri"/>
                        <a:ea typeface="Calibri"/>
                        <a:cs typeface="Times New Roman"/>
                      </a:endParaRPr>
                    </a:p>
                  </a:txBody>
                  <a:tcPr marL="48391" marR="48391" marT="0" marB="0"/>
                </a:tc>
                <a:tc>
                  <a:txBody>
                    <a:bodyPr/>
                    <a:lstStyle/>
                    <a:p>
                      <a:pPr algn="just">
                        <a:lnSpc>
                          <a:spcPct val="115000"/>
                        </a:lnSpc>
                        <a:spcAft>
                          <a:spcPts val="0"/>
                        </a:spcAft>
                      </a:pPr>
                      <a:r>
                        <a:rPr lang="fr-FR" sz="1000">
                          <a:effectLst/>
                        </a:rPr>
                        <a:t>Evolution dans un espace non orienté puis dans un espace orienté selon un seul sens. Repérage de l’espace de jeu et de l’espace de « non jeu ».</a:t>
                      </a:r>
                      <a:endParaRPr lang="fr-FR" sz="1000">
                        <a:effectLst/>
                        <a:latin typeface="Calibri"/>
                        <a:ea typeface="Calibri"/>
                        <a:cs typeface="Times New Roman"/>
                      </a:endParaRPr>
                    </a:p>
                  </a:txBody>
                  <a:tcPr marL="48391" marR="48391" marT="0" marB="0"/>
                </a:tc>
                <a:tc gridSpan="2">
                  <a:txBody>
                    <a:bodyPr/>
                    <a:lstStyle/>
                    <a:p>
                      <a:pPr algn="just">
                        <a:lnSpc>
                          <a:spcPct val="115000"/>
                        </a:lnSpc>
                        <a:spcAft>
                          <a:spcPts val="0"/>
                        </a:spcAft>
                      </a:pPr>
                      <a:r>
                        <a:rPr lang="fr-FR" sz="1000">
                          <a:effectLst/>
                        </a:rPr>
                        <a:t>Prise de connaissance d’un espace de jeu orienté par des cibles et repérage des espaces différenciés (utilisation de zones distinctes suivant les rôles).</a:t>
                      </a:r>
                      <a:endParaRPr lang="fr-FR" sz="1000">
                        <a:effectLst/>
                        <a:latin typeface="Calibri"/>
                        <a:ea typeface="Calibri"/>
                        <a:cs typeface="Times New Roman"/>
                      </a:endParaRPr>
                    </a:p>
                  </a:txBody>
                  <a:tcPr marL="48391" marR="48391" marT="0" marB="0"/>
                </a:tc>
                <a:tc hMerge="1">
                  <a:txBody>
                    <a:bodyPr/>
                    <a:lstStyle/>
                    <a:p>
                      <a:endParaRPr lang="fr-FR"/>
                    </a:p>
                  </a:txBody>
                  <a:tcPr/>
                </a:tc>
                <a:tc>
                  <a:txBody>
                    <a:bodyPr/>
                    <a:lstStyle/>
                    <a:p>
                      <a:pPr algn="just">
                        <a:lnSpc>
                          <a:spcPct val="115000"/>
                        </a:lnSpc>
                        <a:spcAft>
                          <a:spcPts val="0"/>
                        </a:spcAft>
                      </a:pPr>
                      <a:r>
                        <a:rPr lang="fr-FR" sz="1000">
                          <a:effectLst/>
                        </a:rPr>
                        <a:t>Appréciation d’un espace de jeu orienté, limité et interpénétré.</a:t>
                      </a:r>
                    </a:p>
                    <a:p>
                      <a:pPr algn="just">
                        <a:lnSpc>
                          <a:spcPct val="115000"/>
                        </a:lnSpc>
                        <a:spcAft>
                          <a:spcPts val="0"/>
                        </a:spcAft>
                      </a:pPr>
                      <a:r>
                        <a:rPr lang="fr-FR" sz="1000">
                          <a:effectLst/>
                        </a:rPr>
                        <a:t>Perception des espaces libres pour y engager des actions.</a:t>
                      </a:r>
                      <a:endParaRPr lang="fr-FR" sz="1000">
                        <a:effectLst/>
                        <a:latin typeface="Calibri"/>
                        <a:ea typeface="Calibri"/>
                        <a:cs typeface="Times New Roman"/>
                      </a:endParaRPr>
                    </a:p>
                  </a:txBody>
                  <a:tcPr marL="48391" marR="48391" marT="0" marB="0"/>
                </a:tc>
              </a:tr>
              <a:tr h="197867">
                <a:tc>
                  <a:txBody>
                    <a:bodyPr/>
                    <a:lstStyle/>
                    <a:p>
                      <a:pPr>
                        <a:lnSpc>
                          <a:spcPct val="115000"/>
                        </a:lnSpc>
                        <a:spcAft>
                          <a:spcPts val="0"/>
                        </a:spcAft>
                      </a:pPr>
                      <a:r>
                        <a:rPr lang="fr-FR" sz="1000">
                          <a:effectLst/>
                        </a:rPr>
                        <a:t>Construire la notion de règles.</a:t>
                      </a:r>
                      <a:endParaRPr lang="fr-FR" sz="1000">
                        <a:effectLst/>
                        <a:latin typeface="Calibri"/>
                        <a:ea typeface="Calibri"/>
                        <a:cs typeface="Times New Roman"/>
                      </a:endParaRPr>
                    </a:p>
                  </a:txBody>
                  <a:tcPr marL="48391" marR="48391" marT="0" marB="0"/>
                </a:tc>
                <a:tc>
                  <a:txBody>
                    <a:bodyPr/>
                    <a:lstStyle/>
                    <a:p>
                      <a:pPr algn="just">
                        <a:lnSpc>
                          <a:spcPct val="115000"/>
                        </a:lnSpc>
                        <a:spcAft>
                          <a:spcPts val="0"/>
                        </a:spcAft>
                      </a:pPr>
                      <a:r>
                        <a:rPr lang="fr-FR" sz="1000">
                          <a:effectLst/>
                        </a:rPr>
                        <a:t>Respect d’une règle de départ simple qui évolue au fil des séances.</a:t>
                      </a:r>
                      <a:endParaRPr lang="fr-FR" sz="1000">
                        <a:effectLst/>
                        <a:latin typeface="Calibri"/>
                        <a:ea typeface="Calibri"/>
                        <a:cs typeface="Times New Roman"/>
                      </a:endParaRPr>
                    </a:p>
                  </a:txBody>
                  <a:tcPr marL="48391" marR="48391" marT="0" marB="0"/>
                </a:tc>
                <a:tc gridSpan="2">
                  <a:txBody>
                    <a:bodyPr/>
                    <a:lstStyle/>
                    <a:p>
                      <a:pPr algn="just">
                        <a:lnSpc>
                          <a:spcPct val="115000"/>
                        </a:lnSpc>
                        <a:spcAft>
                          <a:spcPts val="0"/>
                        </a:spcAft>
                      </a:pPr>
                      <a:r>
                        <a:rPr lang="fr-FR" sz="1000">
                          <a:effectLst/>
                        </a:rPr>
                        <a:t>Acceptation de règles de plus en plus contraintes.</a:t>
                      </a:r>
                    </a:p>
                    <a:p>
                      <a:pPr algn="just">
                        <a:lnSpc>
                          <a:spcPct val="115000"/>
                        </a:lnSpc>
                        <a:spcAft>
                          <a:spcPts val="0"/>
                        </a:spcAft>
                      </a:pPr>
                      <a:r>
                        <a:rPr lang="fr-FR" sz="1000">
                          <a:effectLst/>
                        </a:rPr>
                        <a:t>Participation à l’évolution des règles.</a:t>
                      </a:r>
                      <a:endParaRPr lang="fr-FR" sz="1000">
                        <a:effectLst/>
                        <a:latin typeface="Calibri"/>
                        <a:ea typeface="Calibri"/>
                        <a:cs typeface="Times New Roman"/>
                      </a:endParaRPr>
                    </a:p>
                  </a:txBody>
                  <a:tcPr marL="48391" marR="48391" marT="0" marB="0"/>
                </a:tc>
                <a:tc hMerge="1">
                  <a:txBody>
                    <a:bodyPr/>
                    <a:lstStyle/>
                    <a:p>
                      <a:endParaRPr lang="fr-FR"/>
                    </a:p>
                  </a:txBody>
                  <a:tcPr/>
                </a:tc>
                <a:tc>
                  <a:txBody>
                    <a:bodyPr/>
                    <a:lstStyle/>
                    <a:p>
                      <a:pPr algn="just">
                        <a:lnSpc>
                          <a:spcPct val="115000"/>
                        </a:lnSpc>
                        <a:spcAft>
                          <a:spcPts val="0"/>
                        </a:spcAft>
                      </a:pPr>
                      <a:r>
                        <a:rPr lang="fr-FR" sz="1000">
                          <a:effectLst/>
                        </a:rPr>
                        <a:t>Respect en simultané de plusieurs règles. Connaissance et acceptation des règles d’arbitrage.</a:t>
                      </a:r>
                      <a:endParaRPr lang="fr-FR" sz="1000">
                        <a:effectLst/>
                        <a:latin typeface="Calibri"/>
                        <a:ea typeface="Calibri"/>
                        <a:cs typeface="Times New Roman"/>
                      </a:endParaRPr>
                    </a:p>
                  </a:txBody>
                  <a:tcPr marL="48391" marR="48391" marT="0" marB="0"/>
                </a:tc>
              </a:tr>
              <a:tr h="296801">
                <a:tc>
                  <a:txBody>
                    <a:bodyPr/>
                    <a:lstStyle/>
                    <a:p>
                      <a:pPr>
                        <a:lnSpc>
                          <a:spcPct val="115000"/>
                        </a:lnSpc>
                        <a:spcAft>
                          <a:spcPts val="0"/>
                        </a:spcAft>
                      </a:pPr>
                      <a:r>
                        <a:rPr lang="fr-FR" sz="1000">
                          <a:effectLst/>
                        </a:rPr>
                        <a:t>Construire la notion de gain.</a:t>
                      </a:r>
                      <a:endParaRPr lang="fr-FR" sz="1000">
                        <a:effectLst/>
                        <a:latin typeface="Calibri"/>
                        <a:ea typeface="Calibri"/>
                        <a:cs typeface="Times New Roman"/>
                      </a:endParaRPr>
                    </a:p>
                  </a:txBody>
                  <a:tcPr marL="48391" marR="48391" marT="0" marB="0"/>
                </a:tc>
                <a:tc>
                  <a:txBody>
                    <a:bodyPr/>
                    <a:lstStyle/>
                    <a:p>
                      <a:pPr algn="just">
                        <a:lnSpc>
                          <a:spcPct val="115000"/>
                        </a:lnSpc>
                        <a:spcAft>
                          <a:spcPts val="0"/>
                        </a:spcAft>
                      </a:pPr>
                      <a:r>
                        <a:rPr lang="fr-FR" sz="1000">
                          <a:effectLst/>
                        </a:rPr>
                        <a:t>Connaissance du but du jeu et du résultat de « son » action.</a:t>
                      </a:r>
                      <a:endParaRPr lang="fr-FR" sz="1000">
                        <a:effectLst/>
                        <a:latin typeface="Calibri"/>
                        <a:ea typeface="Calibri"/>
                        <a:cs typeface="Times New Roman"/>
                      </a:endParaRPr>
                    </a:p>
                  </a:txBody>
                  <a:tcPr marL="48391" marR="48391" marT="0" marB="0"/>
                </a:tc>
                <a:tc gridSpan="2">
                  <a:txBody>
                    <a:bodyPr/>
                    <a:lstStyle/>
                    <a:p>
                      <a:pPr algn="just">
                        <a:lnSpc>
                          <a:spcPct val="115000"/>
                        </a:lnSpc>
                        <a:spcAft>
                          <a:spcPts val="0"/>
                        </a:spcAft>
                      </a:pPr>
                      <a:r>
                        <a:rPr lang="fr-FR" sz="1000" dirty="0">
                          <a:effectLst/>
                        </a:rPr>
                        <a:t>Connaissance du but et du résultat de chaque équipe. Comparaison des résultats et matérialisation du gain du jeu.</a:t>
                      </a:r>
                      <a:endParaRPr lang="fr-FR" sz="1000" dirty="0">
                        <a:effectLst/>
                        <a:latin typeface="Calibri"/>
                        <a:ea typeface="Calibri"/>
                        <a:cs typeface="Times New Roman"/>
                      </a:endParaRPr>
                    </a:p>
                  </a:txBody>
                  <a:tcPr marL="48391" marR="48391" marT="0" marB="0"/>
                </a:tc>
                <a:tc hMerge="1">
                  <a:txBody>
                    <a:bodyPr/>
                    <a:lstStyle/>
                    <a:p>
                      <a:endParaRPr lang="fr-FR"/>
                    </a:p>
                  </a:txBody>
                  <a:tcPr/>
                </a:tc>
                <a:tc>
                  <a:txBody>
                    <a:bodyPr/>
                    <a:lstStyle/>
                    <a:p>
                      <a:pPr algn="just">
                        <a:lnSpc>
                          <a:spcPct val="115000"/>
                        </a:lnSpc>
                        <a:spcAft>
                          <a:spcPts val="0"/>
                        </a:spcAft>
                      </a:pPr>
                      <a:r>
                        <a:rPr lang="fr-FR" sz="1000" dirty="0">
                          <a:effectLst/>
                        </a:rPr>
                        <a:t>Mise en relation du résultat et de la manière de faire de l’équipe.</a:t>
                      </a:r>
                    </a:p>
                    <a:p>
                      <a:pPr algn="just">
                        <a:lnSpc>
                          <a:spcPct val="115000"/>
                        </a:lnSpc>
                        <a:spcAft>
                          <a:spcPts val="0"/>
                        </a:spcAft>
                      </a:pPr>
                      <a:r>
                        <a:rPr lang="fr-FR" sz="1000" dirty="0">
                          <a:effectLst/>
                        </a:rPr>
                        <a:t>Participation à la recherche de différentes solutions ou stratégies.</a:t>
                      </a:r>
                    </a:p>
                    <a:p>
                      <a:pPr algn="just">
                        <a:lnSpc>
                          <a:spcPct val="115000"/>
                        </a:lnSpc>
                        <a:spcAft>
                          <a:spcPts val="0"/>
                        </a:spcAft>
                      </a:pPr>
                      <a:r>
                        <a:rPr lang="fr-FR" sz="1000" dirty="0">
                          <a:effectLst/>
                        </a:rPr>
                        <a:t>Codage du gain sur plusieurs parties.</a:t>
                      </a:r>
                      <a:endParaRPr lang="fr-FR" sz="1000" dirty="0">
                        <a:effectLst/>
                        <a:latin typeface="Calibri"/>
                        <a:ea typeface="Calibri"/>
                        <a:cs typeface="Times New Roman"/>
                      </a:endParaRPr>
                    </a:p>
                  </a:txBody>
                  <a:tcPr marL="48391" marR="48391" marT="0" marB="0"/>
                </a:tc>
              </a:tr>
            </a:tbl>
          </a:graphicData>
        </a:graphic>
      </p:graphicFrame>
      <p:sp>
        <p:nvSpPr>
          <p:cNvPr id="3" name="ZoneTexte 2"/>
          <p:cNvSpPr txBox="1"/>
          <p:nvPr/>
        </p:nvSpPr>
        <p:spPr>
          <a:xfrm>
            <a:off x="683568" y="548680"/>
            <a:ext cx="3816424" cy="369332"/>
          </a:xfrm>
          <a:prstGeom prst="rect">
            <a:avLst/>
          </a:prstGeom>
          <a:noFill/>
        </p:spPr>
        <p:txBody>
          <a:bodyPr wrap="square" rtlCol="0">
            <a:spAutoFit/>
          </a:bodyPr>
          <a:lstStyle/>
          <a:p>
            <a:r>
              <a:rPr lang="fr-FR" dirty="0" smtClean="0"/>
              <a:t>Ce qui est à construire :</a:t>
            </a:r>
            <a:endParaRPr lang="fr-FR" dirty="0"/>
          </a:p>
        </p:txBody>
      </p:sp>
    </p:spTree>
    <p:extLst>
      <p:ext uri="{BB962C8B-B14F-4D97-AF65-F5344CB8AC3E}">
        <p14:creationId xmlns:p14="http://schemas.microsoft.com/office/powerpoint/2010/main" val="24513317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35888214"/>
              </p:ext>
            </p:extLst>
          </p:nvPr>
        </p:nvGraphicFramePr>
        <p:xfrm>
          <a:off x="539552" y="764704"/>
          <a:ext cx="8064895" cy="5631494"/>
        </p:xfrm>
        <a:graphic>
          <a:graphicData uri="http://schemas.openxmlformats.org/drawingml/2006/table">
            <a:tbl>
              <a:tblPr firstRow="1" firstCol="1" bandRow="1">
                <a:tableStyleId>{BC89EF96-8CEA-46FF-86C4-4CE0E7609802}</a:tableStyleId>
              </a:tblPr>
              <a:tblGrid>
                <a:gridCol w="3240360"/>
                <a:gridCol w="2304256"/>
                <a:gridCol w="2520279"/>
              </a:tblGrid>
              <a:tr h="132577">
                <a:tc>
                  <a:txBody>
                    <a:bodyPr/>
                    <a:lstStyle/>
                    <a:p>
                      <a:pPr algn="ctr">
                        <a:lnSpc>
                          <a:spcPct val="115000"/>
                        </a:lnSpc>
                        <a:spcAft>
                          <a:spcPts val="0"/>
                        </a:spcAft>
                      </a:pPr>
                      <a:r>
                        <a:rPr lang="fr-FR" sz="900" b="0" dirty="0">
                          <a:effectLst/>
                        </a:rPr>
                        <a:t>TPS/PS</a:t>
                      </a:r>
                      <a:endParaRPr lang="fr-FR" sz="900" b="0" dirty="0">
                        <a:effectLst/>
                        <a:latin typeface="Calibri"/>
                        <a:ea typeface="Calibri"/>
                        <a:cs typeface="Times New Roman"/>
                      </a:endParaRPr>
                    </a:p>
                  </a:txBody>
                  <a:tcPr marL="20552" marR="20552" marT="0" marB="0"/>
                </a:tc>
                <a:tc>
                  <a:txBody>
                    <a:bodyPr/>
                    <a:lstStyle/>
                    <a:p>
                      <a:pPr algn="ctr">
                        <a:lnSpc>
                          <a:spcPct val="115000"/>
                        </a:lnSpc>
                        <a:spcAft>
                          <a:spcPts val="0"/>
                        </a:spcAft>
                      </a:pPr>
                      <a:r>
                        <a:rPr lang="fr-FR" sz="900" b="0">
                          <a:effectLst/>
                        </a:rPr>
                        <a:t>MS</a:t>
                      </a:r>
                      <a:endParaRPr lang="fr-FR" sz="900" b="0">
                        <a:effectLst/>
                        <a:latin typeface="Calibri"/>
                        <a:ea typeface="Calibri"/>
                        <a:cs typeface="Times New Roman"/>
                      </a:endParaRPr>
                    </a:p>
                  </a:txBody>
                  <a:tcPr marL="20552" marR="20552" marT="0" marB="0"/>
                </a:tc>
                <a:tc>
                  <a:txBody>
                    <a:bodyPr/>
                    <a:lstStyle/>
                    <a:p>
                      <a:pPr algn="ctr">
                        <a:lnSpc>
                          <a:spcPct val="115000"/>
                        </a:lnSpc>
                        <a:spcAft>
                          <a:spcPts val="0"/>
                        </a:spcAft>
                      </a:pPr>
                      <a:r>
                        <a:rPr lang="fr-FR" sz="900" b="0">
                          <a:effectLst/>
                        </a:rPr>
                        <a:t>GS</a:t>
                      </a:r>
                      <a:endParaRPr lang="fr-FR" sz="900" b="0">
                        <a:effectLst/>
                        <a:latin typeface="Calibri"/>
                        <a:ea typeface="Calibri"/>
                        <a:cs typeface="Times New Roman"/>
                      </a:endParaRPr>
                    </a:p>
                  </a:txBody>
                  <a:tcPr marL="20552" marR="20552" marT="0" marB="0"/>
                </a:tc>
              </a:tr>
              <a:tr h="5484047">
                <a:tc>
                  <a:txBody>
                    <a:bodyPr/>
                    <a:lstStyle/>
                    <a:p>
                      <a:pPr algn="just">
                        <a:lnSpc>
                          <a:spcPct val="115000"/>
                        </a:lnSpc>
                        <a:spcAft>
                          <a:spcPts val="0"/>
                        </a:spcAft>
                      </a:pPr>
                      <a:r>
                        <a:rPr lang="fr-FR" sz="900" b="0" dirty="0">
                          <a:effectLst/>
                        </a:rPr>
                        <a:t>Découvrir des jeux moteurs en construisant progressivement la notion de but commun</a:t>
                      </a:r>
                    </a:p>
                    <a:p>
                      <a:pPr algn="just">
                        <a:lnSpc>
                          <a:spcPct val="115000"/>
                        </a:lnSpc>
                        <a:spcAft>
                          <a:spcPts val="0"/>
                        </a:spcAft>
                      </a:pPr>
                      <a:r>
                        <a:rPr lang="fr-FR" sz="900" b="0" dirty="0">
                          <a:effectLst/>
                        </a:rPr>
                        <a:t>• Prendre conscience d’un projet commun, d’abord par l’association d’actions individuelles sans réelle coordination avec ses partenaires (aller chercher des petits objets dans une zone pour les transporter dans une autre, pour les ranger dans une caisse, pour construire un « château » commun, pour les aligner au sol en forme de « grand serpent »… faire tomber toutes les cibles qui sont dans un espace donné…),</a:t>
                      </a:r>
                    </a:p>
                    <a:p>
                      <a:pPr algn="just">
                        <a:lnSpc>
                          <a:spcPct val="115000"/>
                        </a:lnSpc>
                        <a:spcAft>
                          <a:spcPts val="0"/>
                        </a:spcAft>
                      </a:pPr>
                      <a:r>
                        <a:rPr lang="fr-FR" sz="900" b="0" dirty="0">
                          <a:effectLst/>
                        </a:rPr>
                        <a:t>• Participer à des jeux caractérisés par l’existence de rôles complémentaires et coopératifs, où l’action des uns s’associe à celles des autres pour atteindre un but (échanger, se faire passer, se lancer des objets d’une zone à l’autre, au-dessus d’une limite infranchissable pour chacun des 2 rôles…),</a:t>
                      </a:r>
                    </a:p>
                    <a:p>
                      <a:pPr algn="just">
                        <a:lnSpc>
                          <a:spcPct val="115000"/>
                        </a:lnSpc>
                        <a:spcAft>
                          <a:spcPts val="0"/>
                        </a:spcAft>
                      </a:pPr>
                      <a:r>
                        <a:rPr lang="fr-FR" sz="900" b="0" dirty="0">
                          <a:effectLst/>
                        </a:rPr>
                        <a:t>• S’inscrire dans des jeux caractérisés par opposition modérée ou symbolique, que joue souvent l’enseignant (jeux où l’on cherche à échapper à un poursuivant en se réfugiant dans des cerceaux, en montant sur des caissettes, des bancs, des aménagements de cour…),</a:t>
                      </a:r>
                    </a:p>
                    <a:p>
                      <a:pPr algn="just">
                        <a:lnSpc>
                          <a:spcPct val="115000"/>
                        </a:lnSpc>
                        <a:spcAft>
                          <a:spcPts val="0"/>
                        </a:spcAft>
                      </a:pPr>
                      <a:r>
                        <a:rPr lang="fr-FR" sz="900" b="0" dirty="0">
                          <a:effectLst/>
                        </a:rPr>
                        <a:t>• Orienter ses déplacements en fonction des prises d’information sur l’espace d’action et du but recherché mais aussi, petit à petit, en fonction du positionnement de l’adversaire, lorsqu’un rôle d’opposant est introduit,</a:t>
                      </a:r>
                    </a:p>
                    <a:p>
                      <a:pPr algn="just">
                        <a:lnSpc>
                          <a:spcPct val="115000"/>
                        </a:lnSpc>
                        <a:spcAft>
                          <a:spcPts val="0"/>
                        </a:spcAft>
                      </a:pPr>
                      <a:r>
                        <a:rPr lang="fr-FR" sz="900" b="0" dirty="0">
                          <a:effectLst/>
                        </a:rPr>
                        <a:t>• Expliciter les réussites ou les échecs, dans le cadre de l’action ou juste après l’action, avec l’aide de l’enseignant,</a:t>
                      </a:r>
                    </a:p>
                    <a:p>
                      <a:pPr algn="just">
                        <a:lnSpc>
                          <a:spcPct val="115000"/>
                        </a:lnSpc>
                        <a:spcAft>
                          <a:spcPts val="0"/>
                        </a:spcAft>
                      </a:pPr>
                      <a:r>
                        <a:rPr lang="fr-FR" sz="900" b="0" dirty="0">
                          <a:effectLst/>
                        </a:rPr>
                        <a:t>• Prendre en compte les autres, s’inscrire dans des équipes de compositions différentes et accepter de jouer avec tous les partenaires désignés,</a:t>
                      </a:r>
                    </a:p>
                    <a:p>
                      <a:pPr algn="just">
                        <a:lnSpc>
                          <a:spcPct val="115000"/>
                        </a:lnSpc>
                        <a:spcAft>
                          <a:spcPts val="0"/>
                        </a:spcAft>
                      </a:pPr>
                      <a:r>
                        <a:rPr lang="fr-FR" sz="900" b="0" dirty="0">
                          <a:effectLst/>
                        </a:rPr>
                        <a:t>• Comprendre le résultat d’un jeu, connaître celui de son équipe, comprendre et respecter une règle donnée.</a:t>
                      </a:r>
                      <a:endParaRPr lang="fr-FR" sz="900" b="0" dirty="0">
                        <a:effectLst/>
                        <a:latin typeface="Calibri"/>
                        <a:ea typeface="Calibri"/>
                        <a:cs typeface="Times New Roman"/>
                      </a:endParaRPr>
                    </a:p>
                  </a:txBody>
                  <a:tcPr marL="20552" marR="20552" marT="0" marB="0"/>
                </a:tc>
                <a:tc>
                  <a:txBody>
                    <a:bodyPr/>
                    <a:lstStyle/>
                    <a:p>
                      <a:pPr algn="just">
                        <a:lnSpc>
                          <a:spcPct val="115000"/>
                        </a:lnSpc>
                        <a:spcAft>
                          <a:spcPts val="0"/>
                        </a:spcAft>
                      </a:pPr>
                      <a:r>
                        <a:rPr lang="fr-FR" sz="900" b="0" dirty="0">
                          <a:effectLst/>
                        </a:rPr>
                        <a:t>Reconnaître son appartenance à un groupe, identifier les différents rôles pour instaurer les premières collaborations.</a:t>
                      </a:r>
                    </a:p>
                    <a:p>
                      <a:pPr algn="just">
                        <a:lnSpc>
                          <a:spcPct val="115000"/>
                        </a:lnSpc>
                        <a:spcAft>
                          <a:spcPts val="0"/>
                        </a:spcAft>
                      </a:pPr>
                      <a:r>
                        <a:rPr lang="fr-FR" sz="900" b="0" dirty="0">
                          <a:effectLst/>
                        </a:rPr>
                        <a:t>• Percevoir l’intérêt d’associer ses actions à celles des autres afin d’atteindre un but commun (coopérer avec ses partenaires, chercher à atteindre le but commun, accepter de perdre...),</a:t>
                      </a:r>
                    </a:p>
                    <a:p>
                      <a:pPr algn="just">
                        <a:lnSpc>
                          <a:spcPct val="115000"/>
                        </a:lnSpc>
                        <a:spcAft>
                          <a:spcPts val="0"/>
                        </a:spcAft>
                      </a:pPr>
                      <a:r>
                        <a:rPr lang="fr-FR" sz="900" b="0" dirty="0">
                          <a:effectLst/>
                        </a:rPr>
                        <a:t>• Découvrir la notion de partenaire et d’entraide (se faire délivrer, échanger…) et la notion d’adversaire (éviter, se faire attraper…),</a:t>
                      </a:r>
                    </a:p>
                    <a:p>
                      <a:pPr algn="just">
                        <a:lnSpc>
                          <a:spcPct val="115000"/>
                        </a:lnSpc>
                        <a:spcAft>
                          <a:spcPts val="0"/>
                        </a:spcAft>
                      </a:pPr>
                      <a:r>
                        <a:rPr lang="fr-FR" sz="900" b="0" dirty="0">
                          <a:effectLst/>
                        </a:rPr>
                        <a:t>• Participer à des jeux à effectifs réduits dans lesquels les équipes ont des droits et des devoirs différents, vivre des situations dans lesquelles existe un réel antagonisme des intentions (dérober des objets, poursuivre des joueurs pour les attraper, s’échapper pour les éviter...),</a:t>
                      </a:r>
                    </a:p>
                    <a:p>
                      <a:pPr algn="just">
                        <a:lnSpc>
                          <a:spcPct val="115000"/>
                        </a:lnSpc>
                        <a:spcAft>
                          <a:spcPts val="0"/>
                        </a:spcAft>
                      </a:pPr>
                      <a:r>
                        <a:rPr lang="fr-FR" sz="900" b="0" dirty="0">
                          <a:effectLst/>
                        </a:rPr>
                        <a:t>• Accepter des règles de plus en plus contraintes, prendre des décisions (se mettre « en danger » en prenant des risques par rapport au but, traverser une zone occupée par un adversaire…),</a:t>
                      </a:r>
                    </a:p>
                    <a:p>
                      <a:pPr algn="just">
                        <a:lnSpc>
                          <a:spcPct val="115000"/>
                        </a:lnSpc>
                        <a:spcAft>
                          <a:spcPts val="0"/>
                        </a:spcAft>
                      </a:pPr>
                      <a:r>
                        <a:rPr lang="fr-FR" sz="900" b="0" dirty="0">
                          <a:effectLst/>
                        </a:rPr>
                        <a:t>• Construire un espace de jeu orienté (par des cibles ou par un camp de départ...),</a:t>
                      </a:r>
                    </a:p>
                    <a:p>
                      <a:pPr algn="just">
                        <a:lnSpc>
                          <a:spcPct val="115000"/>
                        </a:lnSpc>
                        <a:spcAft>
                          <a:spcPts val="0"/>
                        </a:spcAft>
                      </a:pPr>
                      <a:r>
                        <a:rPr lang="fr-FR" sz="900" b="0" dirty="0">
                          <a:effectLst/>
                        </a:rPr>
                        <a:t>• Connaître le résultat de son équipe et matérialiser le gain du jeu (traces représentant des cibles atteintes, tableau des scores d’une partie, comparaison de plusieurs parties...).</a:t>
                      </a:r>
                      <a:endParaRPr lang="fr-FR" sz="900" b="0" dirty="0">
                        <a:effectLst/>
                        <a:latin typeface="Calibri"/>
                        <a:ea typeface="Calibri"/>
                        <a:cs typeface="Times New Roman"/>
                      </a:endParaRPr>
                    </a:p>
                  </a:txBody>
                  <a:tcPr marL="20552" marR="20552" marT="0" marB="0"/>
                </a:tc>
                <a:tc>
                  <a:txBody>
                    <a:bodyPr/>
                    <a:lstStyle/>
                    <a:p>
                      <a:pPr algn="just">
                        <a:lnSpc>
                          <a:spcPct val="115000"/>
                        </a:lnSpc>
                        <a:spcAft>
                          <a:spcPts val="0"/>
                        </a:spcAft>
                      </a:pPr>
                      <a:r>
                        <a:rPr lang="fr-FR" sz="900" b="0" dirty="0">
                          <a:effectLst/>
                        </a:rPr>
                        <a:t>Choisir des modalités d’actions de collaboration pour s’opposer collectivement à un ou plusieurs adversaires.</a:t>
                      </a:r>
                    </a:p>
                    <a:p>
                      <a:pPr algn="just">
                        <a:lnSpc>
                          <a:spcPct val="115000"/>
                        </a:lnSpc>
                        <a:spcAft>
                          <a:spcPts val="0"/>
                        </a:spcAft>
                      </a:pPr>
                      <a:r>
                        <a:rPr lang="fr-FR" sz="900" b="0" dirty="0">
                          <a:effectLst/>
                        </a:rPr>
                        <a:t>• Mettre en relation le résultat et la manière de faire pour affiner les choix tactiques et les prises d’information (percevoir et utiliser des espaces libres, prendre des informations sur le positionnement de l’adversaire ou du partenaire pour comprendre comment mieux réussir…),</a:t>
                      </a:r>
                    </a:p>
                    <a:p>
                      <a:pPr algn="just">
                        <a:lnSpc>
                          <a:spcPct val="115000"/>
                        </a:lnSpc>
                        <a:spcAft>
                          <a:spcPts val="0"/>
                        </a:spcAft>
                      </a:pPr>
                      <a:r>
                        <a:rPr lang="fr-FR" sz="900" b="0" dirty="0">
                          <a:effectLst/>
                        </a:rPr>
                        <a:t>• S’informer pour prendre des décisions, de plus en plus rapidement, en fonction des intentions des adversaires et des partenaires,</a:t>
                      </a:r>
                    </a:p>
                    <a:p>
                      <a:pPr algn="just">
                        <a:lnSpc>
                          <a:spcPct val="115000"/>
                        </a:lnSpc>
                        <a:spcAft>
                          <a:spcPts val="0"/>
                        </a:spcAft>
                      </a:pPr>
                      <a:r>
                        <a:rPr lang="fr-FR" sz="900" b="0" dirty="0">
                          <a:effectLst/>
                        </a:rPr>
                        <a:t>• Coordonner et enchaîner certaines actions (courir / passer / viser, courir / recevoir / lancer …),</a:t>
                      </a:r>
                    </a:p>
                    <a:p>
                      <a:pPr algn="just">
                        <a:lnSpc>
                          <a:spcPct val="115000"/>
                        </a:lnSpc>
                        <a:spcAft>
                          <a:spcPts val="0"/>
                        </a:spcAft>
                      </a:pPr>
                      <a:r>
                        <a:rPr lang="fr-FR" sz="900" b="0" dirty="0">
                          <a:effectLst/>
                        </a:rPr>
                        <a:t>• Respecter plusieurs règles simultanément et participer à leur évolution en fonction des problèmes rencontrés,</a:t>
                      </a:r>
                    </a:p>
                    <a:p>
                      <a:pPr algn="just">
                        <a:lnSpc>
                          <a:spcPct val="115000"/>
                        </a:lnSpc>
                        <a:spcAft>
                          <a:spcPts val="0"/>
                        </a:spcAft>
                      </a:pPr>
                      <a:r>
                        <a:rPr lang="fr-FR" sz="900" b="0" dirty="0">
                          <a:effectLst/>
                        </a:rPr>
                        <a:t>• Oraliser les stratégies utilisées lors de la séance, mais également en classe lors d’un bilan ou pour anticiper sur la séance à venir : temps de concertation nécessaires impliquant l’enfant dans un projet collectif,</a:t>
                      </a:r>
                    </a:p>
                    <a:p>
                      <a:pPr algn="just">
                        <a:lnSpc>
                          <a:spcPct val="115000"/>
                        </a:lnSpc>
                        <a:spcAft>
                          <a:spcPts val="0"/>
                        </a:spcAft>
                      </a:pPr>
                      <a:r>
                        <a:rPr lang="fr-FR" sz="900" b="0" dirty="0">
                          <a:effectLst/>
                        </a:rPr>
                        <a:t>• Concevoir et utiliser des représentations spatiales (photos, dessins, maquettes, plans…).</a:t>
                      </a:r>
                      <a:endParaRPr lang="fr-FR" sz="900" b="0" dirty="0">
                        <a:effectLst/>
                        <a:latin typeface="Calibri"/>
                        <a:ea typeface="Calibri"/>
                        <a:cs typeface="Times New Roman"/>
                      </a:endParaRPr>
                    </a:p>
                  </a:txBody>
                  <a:tcPr marL="20552" marR="20552" marT="0" marB="0"/>
                </a:tc>
              </a:tr>
            </a:tbl>
          </a:graphicData>
        </a:graphic>
      </p:graphicFrame>
      <p:sp>
        <p:nvSpPr>
          <p:cNvPr id="3" name="ZoneTexte 2"/>
          <p:cNvSpPr txBox="1"/>
          <p:nvPr/>
        </p:nvSpPr>
        <p:spPr>
          <a:xfrm>
            <a:off x="611560" y="332656"/>
            <a:ext cx="3816424" cy="369332"/>
          </a:xfrm>
          <a:prstGeom prst="rect">
            <a:avLst/>
          </a:prstGeom>
          <a:noFill/>
        </p:spPr>
        <p:txBody>
          <a:bodyPr wrap="square" rtlCol="0">
            <a:spAutoFit/>
          </a:bodyPr>
          <a:lstStyle/>
          <a:p>
            <a:r>
              <a:rPr lang="fr-FR" dirty="0" smtClean="0"/>
              <a:t>Progressivité :</a:t>
            </a:r>
            <a:endParaRPr lang="fr-FR" dirty="0"/>
          </a:p>
        </p:txBody>
      </p:sp>
    </p:spTree>
    <p:extLst>
      <p:ext uri="{BB962C8B-B14F-4D97-AF65-F5344CB8AC3E}">
        <p14:creationId xmlns:p14="http://schemas.microsoft.com/office/powerpoint/2010/main" val="521793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010412569"/>
              </p:ext>
            </p:extLst>
          </p:nvPr>
        </p:nvGraphicFramePr>
        <p:xfrm>
          <a:off x="539552" y="692696"/>
          <a:ext cx="8064897" cy="5760640"/>
        </p:xfrm>
        <a:graphic>
          <a:graphicData uri="http://schemas.openxmlformats.org/drawingml/2006/table">
            <a:tbl>
              <a:tblPr firstRow="1" firstCol="1" bandRow="1">
                <a:tableStyleId>{BC89EF96-8CEA-46FF-86C4-4CE0E7609802}</a:tableStyleId>
              </a:tblPr>
              <a:tblGrid>
                <a:gridCol w="2705780"/>
                <a:gridCol w="2352175"/>
                <a:gridCol w="3006942"/>
              </a:tblGrid>
              <a:tr h="5760640">
                <a:tc>
                  <a:txBody>
                    <a:bodyPr/>
                    <a:lstStyle/>
                    <a:p>
                      <a:pPr algn="just">
                        <a:lnSpc>
                          <a:spcPct val="115000"/>
                        </a:lnSpc>
                        <a:spcAft>
                          <a:spcPts val="0"/>
                        </a:spcAft>
                      </a:pPr>
                      <a:r>
                        <a:rPr lang="fr-FR" sz="900" b="0" dirty="0">
                          <a:effectLst/>
                        </a:rPr>
                        <a:t>Prendre plaisir à jouer avec les autres</a:t>
                      </a:r>
                    </a:p>
                    <a:p>
                      <a:pPr algn="just">
                        <a:lnSpc>
                          <a:spcPct val="115000"/>
                        </a:lnSpc>
                        <a:spcAft>
                          <a:spcPts val="0"/>
                        </a:spcAft>
                      </a:pPr>
                      <a:r>
                        <a:rPr lang="fr-FR" sz="900" b="0" dirty="0">
                          <a:effectLst/>
                        </a:rPr>
                        <a:t>• Apprendre à se contrôler et à vaincre certaines frustrations (ne pas avoir la balle ou l’objet désiré, se faire prendre, être touché…),</a:t>
                      </a:r>
                    </a:p>
                    <a:p>
                      <a:pPr algn="just">
                        <a:lnSpc>
                          <a:spcPct val="115000"/>
                        </a:lnSpc>
                        <a:spcAft>
                          <a:spcPts val="0"/>
                        </a:spcAft>
                      </a:pPr>
                      <a:r>
                        <a:rPr lang="fr-FR" sz="900" b="0" dirty="0">
                          <a:effectLst/>
                        </a:rPr>
                        <a:t>• Apprendre à respecter l’autre (ne pas se bousculer, ne pas arracher la balle ou l’objet des mains du camarade…),</a:t>
                      </a:r>
                    </a:p>
                    <a:p>
                      <a:pPr algn="just">
                        <a:lnSpc>
                          <a:spcPct val="115000"/>
                        </a:lnSpc>
                        <a:spcAft>
                          <a:spcPts val="0"/>
                        </a:spcAft>
                      </a:pPr>
                      <a:r>
                        <a:rPr lang="fr-FR" sz="900" b="0" dirty="0">
                          <a:effectLst/>
                        </a:rPr>
                        <a:t>• Effectuer des enchaînements d’actions dans la cadre d’une intention (courir pour se sauver, courir pour transporter, courir pour lancer…),</a:t>
                      </a:r>
                    </a:p>
                    <a:p>
                      <a:pPr algn="just">
                        <a:lnSpc>
                          <a:spcPct val="115000"/>
                        </a:lnSpc>
                        <a:spcAft>
                          <a:spcPts val="0"/>
                        </a:spcAft>
                      </a:pPr>
                      <a:r>
                        <a:rPr lang="fr-FR" sz="900" b="0" dirty="0">
                          <a:effectLst/>
                        </a:rPr>
                        <a:t>• Explorer l’espace de jeu matérialisé par des repères facilement perceptibles (plots, coupelles, marquage au sol…), dans le cadre d’un groupe, pour atteindre un but donné (transporter des objets, vider une caisse ou la remplir, lancer des objets pour atteindre une cible…),</a:t>
                      </a:r>
                    </a:p>
                    <a:p>
                      <a:pPr algn="just">
                        <a:lnSpc>
                          <a:spcPct val="115000"/>
                        </a:lnSpc>
                        <a:spcAft>
                          <a:spcPts val="0"/>
                        </a:spcAft>
                      </a:pPr>
                      <a:r>
                        <a:rPr lang="fr-FR" sz="900" b="0" dirty="0">
                          <a:effectLst/>
                        </a:rPr>
                        <a:t>• Accepter de tenir différents rôles complémentaires ou opposants (déménageurs entre la réserve d’objets à vider et la limite du centre de l’espace / déménageurs entre cette limite et la caisse à remplir, lanceurs chargés de faire tomber les cibles / releveurs de cibles tombées, poursuivant (loup-chat- lion…) / poursuivi (mouton-souris, gazelle…).</a:t>
                      </a:r>
                      <a:endParaRPr lang="fr-FR" sz="900" b="0" dirty="0">
                        <a:effectLst/>
                        <a:latin typeface="Calibri"/>
                        <a:ea typeface="Calibri"/>
                        <a:cs typeface="Times New Roman"/>
                      </a:endParaRPr>
                    </a:p>
                  </a:txBody>
                  <a:tcPr marL="47123" marR="47123" marT="0" marB="0"/>
                </a:tc>
                <a:tc>
                  <a:txBody>
                    <a:bodyPr/>
                    <a:lstStyle/>
                    <a:p>
                      <a:pPr algn="just">
                        <a:lnSpc>
                          <a:spcPct val="115000"/>
                        </a:lnSpc>
                        <a:spcAft>
                          <a:spcPts val="0"/>
                        </a:spcAft>
                      </a:pPr>
                      <a:r>
                        <a:rPr lang="fr-FR" sz="900" b="0">
                          <a:effectLst/>
                        </a:rPr>
                        <a:t>Affiner ses réponses individuelles pour améliorer le résultat de l’action collective</a:t>
                      </a:r>
                    </a:p>
                    <a:p>
                      <a:pPr algn="just">
                        <a:lnSpc>
                          <a:spcPct val="115000"/>
                        </a:lnSpc>
                        <a:spcAft>
                          <a:spcPts val="0"/>
                        </a:spcAft>
                      </a:pPr>
                      <a:r>
                        <a:rPr lang="fr-FR" sz="900" b="0">
                          <a:effectLst/>
                        </a:rPr>
                        <a:t>• Vivre et comprendre des rôles différents dans un même jeu (poursuivre ou s’échapper, protéger une zone ou dérober des objets, défendre des cibles ou les faire tomber…)</a:t>
                      </a:r>
                    </a:p>
                    <a:p>
                      <a:pPr algn="just">
                        <a:lnSpc>
                          <a:spcPct val="115000"/>
                        </a:lnSpc>
                        <a:spcAft>
                          <a:spcPts val="0"/>
                        </a:spcAft>
                      </a:pPr>
                      <a:r>
                        <a:rPr lang="fr-FR" sz="900" b="0">
                          <a:effectLst/>
                        </a:rPr>
                        <a:t>• Adapter ses réponses motrices dans un jeu où l’enfant tient des rôles différents successifs : changement des statuts des joueurs. (si le chat touche la souris, celle-ci devient chat à sa place…)</a:t>
                      </a:r>
                    </a:p>
                    <a:p>
                      <a:pPr algn="just">
                        <a:lnSpc>
                          <a:spcPct val="115000"/>
                        </a:lnSpc>
                        <a:spcAft>
                          <a:spcPts val="0"/>
                        </a:spcAft>
                      </a:pPr>
                      <a:r>
                        <a:rPr lang="fr-FR" sz="900" b="0">
                          <a:effectLst/>
                        </a:rPr>
                        <a:t>• Mettre en œuvre des capacités motrices individuelles plus élaborées pour faire gagner son équipe (courir plus vite, ralentir, accélérer, esquiver, lancer loin et plus précis…)</a:t>
                      </a:r>
                    </a:p>
                    <a:p>
                      <a:pPr algn="just">
                        <a:lnSpc>
                          <a:spcPct val="115000"/>
                        </a:lnSpc>
                        <a:spcAft>
                          <a:spcPts val="0"/>
                        </a:spcAft>
                      </a:pPr>
                      <a:r>
                        <a:rPr lang="fr-FR" sz="900" b="0">
                          <a:effectLst/>
                        </a:rPr>
                        <a:t>• Rechercher des solutions pour atteindre un effet donné (faire tomber des cibles, transporter des objets dans des cibles…)</a:t>
                      </a:r>
                    </a:p>
                    <a:p>
                      <a:pPr algn="just">
                        <a:lnSpc>
                          <a:spcPct val="115000"/>
                        </a:lnSpc>
                        <a:spcAft>
                          <a:spcPts val="0"/>
                        </a:spcAft>
                      </a:pPr>
                      <a:r>
                        <a:rPr lang="fr-FR" sz="900" b="0">
                          <a:effectLst/>
                        </a:rPr>
                        <a:t>• Prendre conscience de l’aide apportée par ses partenaires (toucher un camarade, aller taper dans sa main pour le délivrer…)</a:t>
                      </a:r>
                    </a:p>
                    <a:p>
                      <a:pPr algn="just">
                        <a:lnSpc>
                          <a:spcPct val="115000"/>
                        </a:lnSpc>
                        <a:spcAft>
                          <a:spcPts val="0"/>
                        </a:spcAft>
                      </a:pPr>
                      <a:r>
                        <a:rPr lang="fr-FR" sz="900" b="0">
                          <a:effectLst/>
                        </a:rPr>
                        <a:t>• Evoquer et oraliser au cours de la séance certaines stratégies utilisées (les actions qui font gagner le renard, les bonnes idées des poules pour lui échapper...),</a:t>
                      </a:r>
                    </a:p>
                    <a:p>
                      <a:pPr algn="just">
                        <a:lnSpc>
                          <a:spcPct val="115000"/>
                        </a:lnSpc>
                        <a:spcAft>
                          <a:spcPts val="0"/>
                        </a:spcAft>
                      </a:pPr>
                      <a:r>
                        <a:rPr lang="fr-FR" sz="900" b="0">
                          <a:effectLst/>
                        </a:rPr>
                        <a:t>• Concevoir et utiliser des représentations spatiales différentes des situations (maquettes, photos, dessins…) pour faciliter les échanges et se repérer.</a:t>
                      </a:r>
                      <a:endParaRPr lang="fr-FR" sz="900" b="0">
                        <a:effectLst/>
                        <a:latin typeface="Calibri"/>
                        <a:ea typeface="Calibri"/>
                        <a:cs typeface="Times New Roman"/>
                      </a:endParaRPr>
                    </a:p>
                  </a:txBody>
                  <a:tcPr marL="47123" marR="47123" marT="0" marB="0"/>
                </a:tc>
                <a:tc>
                  <a:txBody>
                    <a:bodyPr/>
                    <a:lstStyle/>
                    <a:p>
                      <a:pPr algn="just">
                        <a:lnSpc>
                          <a:spcPct val="115000"/>
                        </a:lnSpc>
                        <a:spcAft>
                          <a:spcPts val="0"/>
                        </a:spcAft>
                      </a:pPr>
                      <a:r>
                        <a:rPr lang="fr-FR" sz="900" b="0" dirty="0">
                          <a:effectLst/>
                        </a:rPr>
                        <a:t>Construire un projet d’action collectif pour s’opposer aux autres.</a:t>
                      </a:r>
                    </a:p>
                    <a:p>
                      <a:pPr algn="just">
                        <a:lnSpc>
                          <a:spcPct val="115000"/>
                        </a:lnSpc>
                        <a:spcAft>
                          <a:spcPts val="0"/>
                        </a:spcAft>
                      </a:pPr>
                      <a:r>
                        <a:rPr lang="fr-FR" sz="900" b="0" dirty="0">
                          <a:effectLst/>
                        </a:rPr>
                        <a:t>• Collaborer efficacement avec ses partenaires pour résoudre les problèmes posés par la transmission et le déplacement d’un objet mobile (percevoir les vitesses, les trajectoires, les points de chute…) dans un espace orienté par la présence de cibles et par le placement des adversaires (se relayer dans une zone matérialisée pour passer un objet, construire une stratégie collective d’attaque d’un château...),</a:t>
                      </a:r>
                    </a:p>
                    <a:p>
                      <a:pPr algn="just">
                        <a:lnSpc>
                          <a:spcPct val="115000"/>
                        </a:lnSpc>
                        <a:spcAft>
                          <a:spcPts val="0"/>
                        </a:spcAft>
                      </a:pPr>
                      <a:r>
                        <a:rPr lang="fr-FR" sz="900" b="0" dirty="0">
                          <a:effectLst/>
                        </a:rPr>
                        <a:t>• Participer à des jeux où l’opposition directe est de plus en plus interpénétrée et dans lesquels les actions deviennent de plus en plus collectives,</a:t>
                      </a:r>
                    </a:p>
                    <a:p>
                      <a:pPr algn="just">
                        <a:lnSpc>
                          <a:spcPct val="115000"/>
                        </a:lnSpc>
                        <a:spcAft>
                          <a:spcPts val="0"/>
                        </a:spcAft>
                      </a:pPr>
                      <a:r>
                        <a:rPr lang="fr-FR" sz="900" b="0" dirty="0">
                          <a:effectLst/>
                        </a:rPr>
                        <a:t>• Assurer simultanément dans certaines situations le rôle d’attaquant et de défenseur (atteindre une cible (panier, but, zone…) tout en empêchant l’autre équipe d’y parvenir…),</a:t>
                      </a:r>
                    </a:p>
                    <a:p>
                      <a:pPr algn="just">
                        <a:lnSpc>
                          <a:spcPct val="115000"/>
                        </a:lnSpc>
                        <a:spcAft>
                          <a:spcPts val="0"/>
                        </a:spcAft>
                      </a:pPr>
                      <a:r>
                        <a:rPr lang="fr-FR" sz="900" b="0" dirty="0">
                          <a:effectLst/>
                        </a:rPr>
                        <a:t>• Représenter, coder le gain du jeu sur plusieurs parties afin de les comparer,</a:t>
                      </a:r>
                    </a:p>
                    <a:p>
                      <a:pPr algn="just">
                        <a:lnSpc>
                          <a:spcPct val="115000"/>
                        </a:lnSpc>
                        <a:spcAft>
                          <a:spcPts val="0"/>
                        </a:spcAft>
                      </a:pPr>
                      <a:r>
                        <a:rPr lang="fr-FR" sz="900" b="0" dirty="0">
                          <a:effectLst/>
                        </a:rPr>
                        <a:t>• Accepter et s’approprier différents rôles sociaux : arbitre (connaitre et respecter des règles, se positionner sur le terrain pour une observation efficace des comportements des joueurs, intervenir sans hésitation), observateur (l’observation sera guidée par un critère précis et un retour sur les observations sera effectué à l’ensemble du groupe), responsable de la marque ou de la durée du jeu,</a:t>
                      </a:r>
                    </a:p>
                    <a:p>
                      <a:pPr algn="just">
                        <a:lnSpc>
                          <a:spcPct val="115000"/>
                        </a:lnSpc>
                        <a:spcAft>
                          <a:spcPts val="0"/>
                        </a:spcAft>
                      </a:pPr>
                      <a:r>
                        <a:rPr lang="fr-FR" sz="900" b="0" dirty="0">
                          <a:effectLst/>
                        </a:rPr>
                        <a:t>• Prendre des initiatives et des responsabilités au service du collectif (participer à la prise en charge de l’aménagement des espaces d’action et de la gestion du matériel...).</a:t>
                      </a:r>
                      <a:endParaRPr lang="fr-FR" sz="900" b="0" dirty="0">
                        <a:effectLst/>
                        <a:latin typeface="Calibri"/>
                        <a:ea typeface="Calibri"/>
                        <a:cs typeface="Times New Roman"/>
                      </a:endParaRPr>
                    </a:p>
                  </a:txBody>
                  <a:tcPr marL="47123" marR="47123" marT="0" marB="0"/>
                </a:tc>
              </a:tr>
            </a:tbl>
          </a:graphicData>
        </a:graphic>
      </p:graphicFrame>
    </p:spTree>
    <p:extLst>
      <p:ext uri="{BB962C8B-B14F-4D97-AF65-F5344CB8AC3E}">
        <p14:creationId xmlns:p14="http://schemas.microsoft.com/office/powerpoint/2010/main" val="8249004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468323162"/>
              </p:ext>
            </p:extLst>
          </p:nvPr>
        </p:nvGraphicFramePr>
        <p:xfrm>
          <a:off x="1187624" y="980729"/>
          <a:ext cx="6840760" cy="5204097"/>
        </p:xfrm>
        <a:graphic>
          <a:graphicData uri="http://schemas.openxmlformats.org/drawingml/2006/table">
            <a:tbl>
              <a:tblPr firstRow="1" firstCol="1" bandRow="1">
                <a:tableStyleId>{BC89EF96-8CEA-46FF-86C4-4CE0E7609802}</a:tableStyleId>
              </a:tblPr>
              <a:tblGrid>
                <a:gridCol w="6840760"/>
              </a:tblGrid>
              <a:tr h="137063">
                <a:tc>
                  <a:txBody>
                    <a:bodyPr/>
                    <a:lstStyle/>
                    <a:p>
                      <a:pPr algn="ctr">
                        <a:lnSpc>
                          <a:spcPct val="115000"/>
                        </a:lnSpc>
                        <a:spcAft>
                          <a:spcPts val="0"/>
                        </a:spcAft>
                      </a:pPr>
                      <a:r>
                        <a:rPr lang="fr-FR" sz="900" b="0">
                          <a:effectLst/>
                        </a:rPr>
                        <a:t>GS (2</a:t>
                      </a:r>
                      <a:r>
                        <a:rPr lang="fr-FR" sz="900" b="0" baseline="30000">
                          <a:effectLst/>
                        </a:rPr>
                        <a:t>ème</a:t>
                      </a:r>
                      <a:r>
                        <a:rPr lang="fr-FR" sz="900" b="0">
                          <a:effectLst/>
                        </a:rPr>
                        <a:t> piste de travail)</a:t>
                      </a:r>
                      <a:endParaRPr lang="fr-FR" sz="900" b="0">
                        <a:effectLst/>
                        <a:latin typeface="Calibri"/>
                        <a:ea typeface="Calibri"/>
                        <a:cs typeface="Times New Roman"/>
                      </a:endParaRPr>
                    </a:p>
                  </a:txBody>
                  <a:tcPr marL="47339" marR="47339" marT="0" marB="0"/>
                </a:tc>
              </a:tr>
              <a:tr h="2044836">
                <a:tc>
                  <a:txBody>
                    <a:bodyPr/>
                    <a:lstStyle/>
                    <a:p>
                      <a:pPr algn="just">
                        <a:lnSpc>
                          <a:spcPct val="115000"/>
                        </a:lnSpc>
                        <a:spcAft>
                          <a:spcPts val="0"/>
                        </a:spcAft>
                      </a:pPr>
                      <a:r>
                        <a:rPr lang="fr-FR" sz="900" b="0">
                          <a:effectLst/>
                        </a:rPr>
                        <a:t>Choisir des modalités d’actions de collaboration pour expérimenter une première opposition en recherchant le contact de l’autre.</a:t>
                      </a:r>
                    </a:p>
                    <a:p>
                      <a:pPr algn="just">
                        <a:lnSpc>
                          <a:spcPct val="115000"/>
                        </a:lnSpc>
                        <a:spcAft>
                          <a:spcPts val="0"/>
                        </a:spcAft>
                      </a:pPr>
                      <a:r>
                        <a:rPr lang="fr-FR" sz="900" b="0">
                          <a:effectLst/>
                        </a:rPr>
                        <a:t>• Coopérer pour déplacer des objets de tailles différentes entraînant des modalités d’actions plurielles (tirer, pousser, soulever, porter …),</a:t>
                      </a:r>
                    </a:p>
                    <a:p>
                      <a:pPr algn="just">
                        <a:lnSpc>
                          <a:spcPct val="115000"/>
                        </a:lnSpc>
                        <a:spcAft>
                          <a:spcPts val="0"/>
                        </a:spcAft>
                      </a:pPr>
                      <a:r>
                        <a:rPr lang="fr-FR" sz="900" b="0">
                          <a:effectLst/>
                        </a:rPr>
                        <a:t>• Vivre des situations de collaboration au travers de jeux ne présentant pas de réelle</a:t>
                      </a:r>
                    </a:p>
                    <a:p>
                      <a:pPr algn="just">
                        <a:lnSpc>
                          <a:spcPct val="115000"/>
                        </a:lnSpc>
                        <a:spcAft>
                          <a:spcPts val="0"/>
                        </a:spcAft>
                      </a:pPr>
                      <a:r>
                        <a:rPr lang="fr-FR" sz="900" b="0">
                          <a:effectLst/>
                        </a:rPr>
                        <a:t>opposition (s’associer pour déplacer des camarades en réinvestissant certaines actions comme tirer, pousser, soulever, porter…),</a:t>
                      </a:r>
                    </a:p>
                    <a:p>
                      <a:pPr algn="just">
                        <a:lnSpc>
                          <a:spcPct val="115000"/>
                        </a:lnSpc>
                        <a:spcAft>
                          <a:spcPts val="0"/>
                        </a:spcAft>
                      </a:pPr>
                      <a:r>
                        <a:rPr lang="fr-FR" sz="900" b="0">
                          <a:effectLst/>
                        </a:rPr>
                        <a:t>• Construire une opposition à distance par la médiation d’objets à conquérir, à voler, à posséder (foulards, épingles à linge, ballons…),</a:t>
                      </a:r>
                    </a:p>
                    <a:p>
                      <a:pPr algn="just">
                        <a:lnSpc>
                          <a:spcPct val="115000"/>
                        </a:lnSpc>
                        <a:spcAft>
                          <a:spcPts val="0"/>
                        </a:spcAft>
                      </a:pPr>
                      <a:r>
                        <a:rPr lang="fr-FR" sz="900" b="0">
                          <a:effectLst/>
                        </a:rPr>
                        <a:t>• Commencer à explorer des actions en relation avec des intentions de coopération ou d’opposition plus spécifiques (se déplacer, se placer pour saisir, agir sur le corps de l’autre pour déséquilibrer en tirant, en poussant, assurer une saisie pour porter, soulever, trouver des solutions efficaces pour immobiliser, résister…),</a:t>
                      </a:r>
                    </a:p>
                    <a:p>
                      <a:pPr algn="just">
                        <a:lnSpc>
                          <a:spcPct val="115000"/>
                        </a:lnSpc>
                        <a:spcAft>
                          <a:spcPts val="0"/>
                        </a:spcAft>
                      </a:pPr>
                      <a:r>
                        <a:rPr lang="fr-FR" sz="900" b="0">
                          <a:effectLst/>
                        </a:rPr>
                        <a:t>• Respecter l’autre (assurer une saisie sur le corps pour faire attention aux vêtements de l’autre, accompagner l’autre au sol lorsqu’on le fait tomber, aider à se relever…).</a:t>
                      </a:r>
                      <a:endParaRPr lang="fr-FR" sz="900" b="0">
                        <a:effectLst/>
                        <a:latin typeface="Calibri"/>
                        <a:ea typeface="Calibri"/>
                        <a:cs typeface="Times New Roman"/>
                      </a:endParaRPr>
                    </a:p>
                  </a:txBody>
                  <a:tcPr marL="47339" marR="47339" marT="0" marB="0"/>
                </a:tc>
              </a:tr>
              <a:tr h="2858661">
                <a:tc>
                  <a:txBody>
                    <a:bodyPr/>
                    <a:lstStyle/>
                    <a:p>
                      <a:pPr algn="just">
                        <a:lnSpc>
                          <a:spcPct val="115000"/>
                        </a:lnSpc>
                        <a:spcAft>
                          <a:spcPts val="0"/>
                        </a:spcAft>
                      </a:pPr>
                      <a:r>
                        <a:rPr lang="fr-FR" sz="900" b="0" dirty="0">
                          <a:effectLst/>
                        </a:rPr>
                        <a:t>Construire un projet d’action individuel pour s’opposer à l’autre (fin de grande section).</a:t>
                      </a:r>
                    </a:p>
                    <a:p>
                      <a:pPr algn="just">
                        <a:lnSpc>
                          <a:spcPct val="115000"/>
                        </a:lnSpc>
                        <a:spcAft>
                          <a:spcPts val="0"/>
                        </a:spcAft>
                      </a:pPr>
                      <a:r>
                        <a:rPr lang="fr-FR" sz="900" b="0" dirty="0">
                          <a:effectLst/>
                        </a:rPr>
                        <a:t>• Etablir des rapports constructifs à l’autre en respectant les différences de chacun. (Pour les activités de combat de préhension, que l’on ne proposera qu’en fin de grande section, il est nécessaire de comprendre que « l’on se bat avec quelqu’un et non contre quelqu’un »),</a:t>
                      </a:r>
                    </a:p>
                    <a:p>
                      <a:pPr algn="just">
                        <a:lnSpc>
                          <a:spcPct val="115000"/>
                        </a:lnSpc>
                        <a:spcAft>
                          <a:spcPts val="0"/>
                        </a:spcAft>
                      </a:pPr>
                      <a:r>
                        <a:rPr lang="fr-FR" sz="900" b="0" dirty="0">
                          <a:effectLst/>
                        </a:rPr>
                        <a:t>• Vivre des situations ludiques permettant d’entrer au contact de l’autre.</a:t>
                      </a:r>
                    </a:p>
                    <a:p>
                      <a:pPr algn="just">
                        <a:lnSpc>
                          <a:spcPct val="115000"/>
                        </a:lnSpc>
                        <a:spcAft>
                          <a:spcPts val="0"/>
                        </a:spcAft>
                      </a:pPr>
                      <a:r>
                        <a:rPr lang="fr-FR" sz="900" b="0" dirty="0">
                          <a:effectLst/>
                        </a:rPr>
                        <a:t>• Assurer simultanément et contradictoirement l’attaque et sa propre défense.</a:t>
                      </a:r>
                    </a:p>
                    <a:p>
                      <a:pPr algn="just">
                        <a:lnSpc>
                          <a:spcPct val="115000"/>
                        </a:lnSpc>
                        <a:spcAft>
                          <a:spcPts val="0"/>
                        </a:spcAft>
                      </a:pPr>
                      <a:r>
                        <a:rPr lang="fr-FR" sz="900" b="0" dirty="0">
                          <a:effectLst/>
                        </a:rPr>
                        <a:t>• Entrer dans l’espace proche de l’adversaire et élaborer des stratégies adaptées à la motricité de celui-ci pour s’imposer tout en respectant son intégralité.</a:t>
                      </a:r>
                    </a:p>
                    <a:p>
                      <a:pPr algn="just">
                        <a:lnSpc>
                          <a:spcPct val="115000"/>
                        </a:lnSpc>
                        <a:spcAft>
                          <a:spcPts val="0"/>
                        </a:spcAft>
                      </a:pPr>
                      <a:r>
                        <a:rPr lang="fr-FR" sz="900" b="0" dirty="0">
                          <a:effectLst/>
                        </a:rPr>
                        <a:t>• Enchaîner différentes actions comme : attraper, tirer, pousser mais aussi, résister, se protéger. tout en apprenant à anticiper les déséquilibres, les chutes et en construisant de nouveaux repères kinesthésiques.</a:t>
                      </a:r>
                    </a:p>
                    <a:p>
                      <a:pPr algn="just">
                        <a:lnSpc>
                          <a:spcPct val="115000"/>
                        </a:lnSpc>
                        <a:spcAft>
                          <a:spcPts val="0"/>
                        </a:spcAft>
                      </a:pPr>
                      <a:r>
                        <a:rPr lang="fr-FR" sz="900" b="0" dirty="0">
                          <a:effectLst/>
                        </a:rPr>
                        <a:t>• Accepter et s’approprier différents rôles sociaux : arbitre (connaitre et respecter des règles, se positionner sur le terrain pour une observation efficace des comportements des joueurs, intervenir sans hésitation), observateur (l’observation sera guidée par un critère précis et un retour sur les observations sera effectué à l’ensemble du groupe), responsable de la marque ou de la durée du jeu, (phases de jeu courtes)</a:t>
                      </a:r>
                    </a:p>
                    <a:p>
                      <a:pPr algn="just">
                        <a:lnSpc>
                          <a:spcPct val="115000"/>
                        </a:lnSpc>
                        <a:spcAft>
                          <a:spcPts val="0"/>
                        </a:spcAft>
                      </a:pPr>
                      <a:r>
                        <a:rPr lang="fr-FR" sz="900" b="0" dirty="0">
                          <a:effectLst/>
                        </a:rPr>
                        <a:t>• Respecter les règles de sécurité, visant à préserver son intégrité corporelle et celle de l’autre (ne pas se faire mal, ne pas faire mal, ne pas se laisser faire mal…).</a:t>
                      </a:r>
                      <a:endParaRPr lang="fr-FR" sz="900" b="0" dirty="0">
                        <a:effectLst/>
                        <a:latin typeface="Calibri"/>
                        <a:ea typeface="Calibri"/>
                        <a:cs typeface="Times New Roman"/>
                      </a:endParaRPr>
                    </a:p>
                  </a:txBody>
                  <a:tcPr marL="47339" marR="47339" marT="0" marB="0"/>
                </a:tc>
              </a:tr>
            </a:tbl>
          </a:graphicData>
        </a:graphic>
      </p:graphicFrame>
    </p:spTree>
    <p:extLst>
      <p:ext uri="{BB962C8B-B14F-4D97-AF65-F5344CB8AC3E}">
        <p14:creationId xmlns:p14="http://schemas.microsoft.com/office/powerpoint/2010/main" val="10930067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Types de jeux collectifs</a:t>
            </a:r>
            <a:endParaRPr lang="fr-FR" dirty="0"/>
          </a:p>
        </p:txBody>
      </p:sp>
      <p:sp>
        <p:nvSpPr>
          <p:cNvPr id="3" name="Espace réservé du contenu 2"/>
          <p:cNvSpPr>
            <a:spLocks noGrp="1"/>
          </p:cNvSpPr>
          <p:nvPr>
            <p:ph idx="1"/>
          </p:nvPr>
        </p:nvSpPr>
        <p:spPr/>
        <p:txBody>
          <a:bodyPr/>
          <a:lstStyle/>
          <a:p>
            <a:r>
              <a:rPr lang="fr-FR" dirty="0" smtClean="0"/>
              <a:t>Les jeux traditionnels (patrimoine et culture);</a:t>
            </a:r>
          </a:p>
          <a:p>
            <a:r>
              <a:rPr lang="fr-FR" dirty="0" smtClean="0"/>
              <a:t>Les jeux de repérage (construction du concept d’espace) ;</a:t>
            </a:r>
          </a:p>
          <a:p>
            <a:r>
              <a:rPr lang="fr-FR" dirty="0" smtClean="0"/>
              <a:t>Les jeux de poursuite ;</a:t>
            </a:r>
          </a:p>
          <a:p>
            <a:r>
              <a:rPr lang="fr-FR" dirty="0" smtClean="0"/>
              <a:t>Les jeux de conquête/déplacement d’objets ;</a:t>
            </a:r>
          </a:p>
          <a:p>
            <a:r>
              <a:rPr lang="fr-FR" dirty="0" smtClean="0"/>
              <a:t>Les jeux de ballons.</a:t>
            </a:r>
            <a:endParaRPr lang="fr-FR" dirty="0"/>
          </a:p>
        </p:txBody>
      </p:sp>
    </p:spTree>
    <p:extLst>
      <p:ext uri="{BB962C8B-B14F-4D97-AF65-F5344CB8AC3E}">
        <p14:creationId xmlns:p14="http://schemas.microsoft.com/office/powerpoint/2010/main" val="8442576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291</TotalTime>
  <Words>2845</Words>
  <Application>Microsoft Office PowerPoint</Application>
  <PresentationFormat>Affichage à l'écran (4:3)</PresentationFormat>
  <Paragraphs>158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Austin</vt:lpstr>
      <vt:lpstr>Les jeux collectifs en maternelle</vt:lpstr>
      <vt:lpstr>Qu’est-ce qui caractérise les jeux collectifs ?</vt:lpstr>
      <vt:lpstr>Les jeux collectifs dans les programmes 2015</vt:lpstr>
      <vt:lpstr>Présentation PowerPoint</vt:lpstr>
      <vt:lpstr>Présentation PowerPoint</vt:lpstr>
      <vt:lpstr>Présentation PowerPoint</vt:lpstr>
      <vt:lpstr>Présentation PowerPoint</vt:lpstr>
      <vt:lpstr>Présentation PowerPoint</vt:lpstr>
      <vt:lpstr>Types de jeux collectifs</vt:lpstr>
      <vt:lpstr>Situations de référence</vt:lpstr>
      <vt:lpstr>Les variables</vt:lpstr>
      <vt:lpstr>Un incontournable : le temps d’engagement moteur</vt:lpstr>
      <vt:lpstr>Des variantes</vt:lpstr>
      <vt:lpstr>Transversalité</vt:lpstr>
      <vt:lpstr>Interdisciplinarité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jeux collectifs en maternelle</dc:title>
  <dc:creator>alexandre tobaty</dc:creator>
  <cp:lastModifiedBy>alexandre tobaty</cp:lastModifiedBy>
  <cp:revision>10</cp:revision>
  <dcterms:created xsi:type="dcterms:W3CDTF">2016-02-14T15:06:12Z</dcterms:created>
  <dcterms:modified xsi:type="dcterms:W3CDTF">2016-02-14T19:57:17Z</dcterms:modified>
</cp:coreProperties>
</file>