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1" r:id="rId3"/>
    <p:sldId id="295" r:id="rId4"/>
    <p:sldId id="292" r:id="rId5"/>
    <p:sldId id="293" r:id="rId6"/>
    <p:sldId id="294" r:id="rId7"/>
    <p:sldId id="257" r:id="rId8"/>
    <p:sldId id="258" r:id="rId9"/>
    <p:sldId id="259" r:id="rId10"/>
    <p:sldId id="260" r:id="rId11"/>
    <p:sldId id="261" r:id="rId12"/>
    <p:sldId id="279" r:id="rId13"/>
    <p:sldId id="280" r:id="rId14"/>
    <p:sldId id="282" r:id="rId15"/>
    <p:sldId id="281" r:id="rId16"/>
    <p:sldId id="283" r:id="rId17"/>
    <p:sldId id="262" r:id="rId18"/>
    <p:sldId id="263" r:id="rId19"/>
    <p:sldId id="284" r:id="rId20"/>
    <p:sldId id="265" r:id="rId21"/>
    <p:sldId id="264" r:id="rId22"/>
    <p:sldId id="266" r:id="rId23"/>
    <p:sldId id="267" r:id="rId24"/>
    <p:sldId id="268" r:id="rId25"/>
    <p:sldId id="285" r:id="rId26"/>
    <p:sldId id="286" r:id="rId27"/>
    <p:sldId id="287" r:id="rId28"/>
    <p:sldId id="288" r:id="rId29"/>
    <p:sldId id="289" r:id="rId30"/>
    <p:sldId id="290" r:id="rId31"/>
    <p:sldId id="269" r:id="rId32"/>
    <p:sldId id="270" r:id="rId33"/>
    <p:sldId id="271" r:id="rId34"/>
    <p:sldId id="274" r:id="rId35"/>
    <p:sldId id="273" r:id="rId36"/>
    <p:sldId id="272" r:id="rId37"/>
    <p:sldId id="275" r:id="rId38"/>
    <p:sldId id="276" r:id="rId39"/>
    <p:sldId id="277" r:id="rId4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6" d="100"/>
          <a:sy n="46" d="100"/>
        </p:scale>
        <p:origin x="-1164" y="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188E7210-8BE6-4473-905C-6DF47D22A361}" type="datetimeFigureOut">
              <a:rPr lang="fr-FR" smtClean="0"/>
              <a:t>09/01/2017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9BE32AB-B397-466C-8133-A300D9DFBFDC}" type="slidenum">
              <a:rPr lang="fr-FR" smtClean="0"/>
              <a:t>‹N°›</a:t>
            </a:fld>
            <a:endParaRPr lang="fr-FR"/>
          </a:p>
        </p:txBody>
      </p:sp>
    </p:spTree>
    <p:extLst>
      <p:ext uri="{BB962C8B-B14F-4D97-AF65-F5344CB8AC3E}">
        <p14:creationId xmlns:p14="http://schemas.microsoft.com/office/powerpoint/2010/main" val="656641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88E7210-8BE6-4473-905C-6DF47D22A361}" type="datetimeFigureOut">
              <a:rPr lang="fr-FR" smtClean="0"/>
              <a:t>09/01/2017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9BE32AB-B397-466C-8133-A300D9DFBFDC}" type="slidenum">
              <a:rPr lang="fr-FR" smtClean="0"/>
              <a:t>‹N°›</a:t>
            </a:fld>
            <a:endParaRPr lang="fr-FR"/>
          </a:p>
        </p:txBody>
      </p:sp>
    </p:spTree>
    <p:extLst>
      <p:ext uri="{BB962C8B-B14F-4D97-AF65-F5344CB8AC3E}">
        <p14:creationId xmlns:p14="http://schemas.microsoft.com/office/powerpoint/2010/main" val="3712733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88E7210-8BE6-4473-905C-6DF47D22A361}" type="datetimeFigureOut">
              <a:rPr lang="fr-FR" smtClean="0"/>
              <a:t>09/01/2017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9BE32AB-B397-466C-8133-A300D9DFBFDC}" type="slidenum">
              <a:rPr lang="fr-FR" smtClean="0"/>
              <a:t>‹N°›</a:t>
            </a:fld>
            <a:endParaRPr lang="fr-FR"/>
          </a:p>
        </p:txBody>
      </p:sp>
    </p:spTree>
    <p:extLst>
      <p:ext uri="{BB962C8B-B14F-4D97-AF65-F5344CB8AC3E}">
        <p14:creationId xmlns:p14="http://schemas.microsoft.com/office/powerpoint/2010/main" val="2424751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88E7210-8BE6-4473-905C-6DF47D22A361}" type="datetimeFigureOut">
              <a:rPr lang="fr-FR" smtClean="0"/>
              <a:t>09/01/2017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9BE32AB-B397-466C-8133-A300D9DFBFDC}" type="slidenum">
              <a:rPr lang="fr-FR" smtClean="0"/>
              <a:t>‹N°›</a:t>
            </a:fld>
            <a:endParaRPr lang="fr-FR"/>
          </a:p>
        </p:txBody>
      </p:sp>
    </p:spTree>
    <p:extLst>
      <p:ext uri="{BB962C8B-B14F-4D97-AF65-F5344CB8AC3E}">
        <p14:creationId xmlns:p14="http://schemas.microsoft.com/office/powerpoint/2010/main" val="4251399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188E7210-8BE6-4473-905C-6DF47D22A361}" type="datetimeFigureOut">
              <a:rPr lang="fr-FR" smtClean="0"/>
              <a:t>09/01/2017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9BE32AB-B397-466C-8133-A300D9DFBFDC}" type="slidenum">
              <a:rPr lang="fr-FR" smtClean="0"/>
              <a:t>‹N°›</a:t>
            </a:fld>
            <a:endParaRPr lang="fr-FR"/>
          </a:p>
        </p:txBody>
      </p:sp>
    </p:spTree>
    <p:extLst>
      <p:ext uri="{BB962C8B-B14F-4D97-AF65-F5344CB8AC3E}">
        <p14:creationId xmlns:p14="http://schemas.microsoft.com/office/powerpoint/2010/main" val="362583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88E7210-8BE6-4473-905C-6DF47D22A361}" type="datetimeFigureOut">
              <a:rPr lang="fr-FR" smtClean="0"/>
              <a:t>09/01/2017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9BE32AB-B397-466C-8133-A300D9DFBFDC}" type="slidenum">
              <a:rPr lang="fr-FR" smtClean="0"/>
              <a:t>‹N°›</a:t>
            </a:fld>
            <a:endParaRPr lang="fr-FR"/>
          </a:p>
        </p:txBody>
      </p:sp>
    </p:spTree>
    <p:extLst>
      <p:ext uri="{BB962C8B-B14F-4D97-AF65-F5344CB8AC3E}">
        <p14:creationId xmlns:p14="http://schemas.microsoft.com/office/powerpoint/2010/main" val="3089946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88E7210-8BE6-4473-905C-6DF47D22A361}" type="datetimeFigureOut">
              <a:rPr lang="fr-FR" smtClean="0"/>
              <a:t>09/01/2017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9BE32AB-B397-466C-8133-A300D9DFBFDC}" type="slidenum">
              <a:rPr lang="fr-FR" smtClean="0"/>
              <a:t>‹N°›</a:t>
            </a:fld>
            <a:endParaRPr lang="fr-FR"/>
          </a:p>
        </p:txBody>
      </p:sp>
    </p:spTree>
    <p:extLst>
      <p:ext uri="{BB962C8B-B14F-4D97-AF65-F5344CB8AC3E}">
        <p14:creationId xmlns:p14="http://schemas.microsoft.com/office/powerpoint/2010/main" val="828577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88E7210-8BE6-4473-905C-6DF47D22A361}" type="datetimeFigureOut">
              <a:rPr lang="fr-FR" smtClean="0"/>
              <a:t>09/01/2017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9BE32AB-B397-466C-8133-A300D9DFBFDC}" type="slidenum">
              <a:rPr lang="fr-FR" smtClean="0"/>
              <a:t>‹N°›</a:t>
            </a:fld>
            <a:endParaRPr lang="fr-FR"/>
          </a:p>
        </p:txBody>
      </p:sp>
    </p:spTree>
    <p:extLst>
      <p:ext uri="{BB962C8B-B14F-4D97-AF65-F5344CB8AC3E}">
        <p14:creationId xmlns:p14="http://schemas.microsoft.com/office/powerpoint/2010/main" val="635872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88E7210-8BE6-4473-905C-6DF47D22A361}" type="datetimeFigureOut">
              <a:rPr lang="fr-FR" smtClean="0"/>
              <a:t>09/01/2017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9BE32AB-B397-466C-8133-A300D9DFBFDC}" type="slidenum">
              <a:rPr lang="fr-FR" smtClean="0"/>
              <a:t>‹N°›</a:t>
            </a:fld>
            <a:endParaRPr lang="fr-FR"/>
          </a:p>
        </p:txBody>
      </p:sp>
    </p:spTree>
    <p:extLst>
      <p:ext uri="{BB962C8B-B14F-4D97-AF65-F5344CB8AC3E}">
        <p14:creationId xmlns:p14="http://schemas.microsoft.com/office/powerpoint/2010/main" val="4125301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88E7210-8BE6-4473-905C-6DF47D22A361}" type="datetimeFigureOut">
              <a:rPr lang="fr-FR" smtClean="0"/>
              <a:t>09/01/2017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9BE32AB-B397-466C-8133-A300D9DFBFDC}" type="slidenum">
              <a:rPr lang="fr-FR" smtClean="0"/>
              <a:t>‹N°›</a:t>
            </a:fld>
            <a:endParaRPr lang="fr-FR"/>
          </a:p>
        </p:txBody>
      </p:sp>
    </p:spTree>
    <p:extLst>
      <p:ext uri="{BB962C8B-B14F-4D97-AF65-F5344CB8AC3E}">
        <p14:creationId xmlns:p14="http://schemas.microsoft.com/office/powerpoint/2010/main" val="4137194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88E7210-8BE6-4473-905C-6DF47D22A361}" type="datetimeFigureOut">
              <a:rPr lang="fr-FR" smtClean="0"/>
              <a:t>09/01/2017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9BE32AB-B397-466C-8133-A300D9DFBFDC}" type="slidenum">
              <a:rPr lang="fr-FR" smtClean="0"/>
              <a:t>‹N°›</a:t>
            </a:fld>
            <a:endParaRPr lang="fr-FR"/>
          </a:p>
        </p:txBody>
      </p:sp>
    </p:spTree>
    <p:extLst>
      <p:ext uri="{BB962C8B-B14F-4D97-AF65-F5344CB8AC3E}">
        <p14:creationId xmlns:p14="http://schemas.microsoft.com/office/powerpoint/2010/main" val="1849366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8E7210-8BE6-4473-905C-6DF47D22A361}" type="datetimeFigureOut">
              <a:rPr lang="fr-FR" smtClean="0"/>
              <a:t>09/01/2017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BE32AB-B397-466C-8133-A300D9DFBFDC}" type="slidenum">
              <a:rPr lang="fr-FR" smtClean="0"/>
              <a:t>‹N°›</a:t>
            </a:fld>
            <a:endParaRPr lang="fr-FR"/>
          </a:p>
        </p:txBody>
      </p:sp>
    </p:spTree>
    <p:extLst>
      <p:ext uri="{BB962C8B-B14F-4D97-AF65-F5344CB8AC3E}">
        <p14:creationId xmlns:p14="http://schemas.microsoft.com/office/powerpoint/2010/main" val="4048271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692697"/>
            <a:ext cx="7846640" cy="3816423"/>
          </a:xfrm>
        </p:spPr>
        <p:txBody>
          <a:bodyPr>
            <a:normAutofit/>
          </a:bodyPr>
          <a:lstStyle/>
          <a:p>
            <a:r>
              <a:rPr lang="fr-FR" sz="5400" dirty="0" smtClean="0"/>
              <a:t>PHENOMENAL HANDBALL</a:t>
            </a:r>
            <a:br>
              <a:rPr lang="fr-FR" sz="5400" dirty="0" smtClean="0"/>
            </a:br>
            <a:r>
              <a:rPr lang="fr-FR" sz="5400" dirty="0" smtClean="0"/>
              <a:t>et </a:t>
            </a:r>
            <a:br>
              <a:rPr lang="fr-FR" sz="5400" dirty="0" smtClean="0"/>
            </a:br>
            <a:r>
              <a:rPr lang="fr-FR" sz="5400" dirty="0" smtClean="0"/>
              <a:t>MAGISTERE</a:t>
            </a:r>
            <a:br>
              <a:rPr lang="fr-FR" sz="5400" dirty="0" smtClean="0"/>
            </a:br>
            <a:endParaRPr lang="fr-FR" sz="5400"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647729"/>
            <a:ext cx="6696744" cy="920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581128"/>
            <a:ext cx="4114743"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8245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9927"/>
          <a:stretch/>
        </p:blipFill>
        <p:spPr bwMode="auto">
          <a:xfrm>
            <a:off x="113792" y="436628"/>
            <a:ext cx="8658760" cy="5656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2599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052736"/>
            <a:ext cx="8329392"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5078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86891"/>
            <a:ext cx="8564910" cy="5917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1637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10775" cy="715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5613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476672"/>
            <a:ext cx="8628023" cy="5363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786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05980"/>
            <a:ext cx="8840798" cy="5831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9651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524" y="476672"/>
            <a:ext cx="8687087" cy="583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28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836711"/>
            <a:ext cx="8905151" cy="4622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0366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61" y="404664"/>
            <a:ext cx="9184070" cy="619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4363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82" y="188640"/>
            <a:ext cx="8496672" cy="612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8736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692696"/>
            <a:ext cx="8229600" cy="5472608"/>
          </a:xfrm>
        </p:spPr>
        <p:txBody>
          <a:bodyPr>
            <a:normAutofit fontScale="32500" lnSpcReduction="20000"/>
          </a:bodyPr>
          <a:lstStyle/>
          <a:p>
            <a:endParaRPr lang="fr-FR" sz="3600" dirty="0">
              <a:solidFill>
                <a:srgbClr val="000000"/>
              </a:solidFill>
            </a:endParaRPr>
          </a:p>
          <a:p>
            <a:pPr marL="0" indent="0" algn="ctr">
              <a:buNone/>
            </a:pPr>
            <a:r>
              <a:rPr lang="fr-FR" sz="4300" dirty="0" smtClean="0">
                <a:solidFill>
                  <a:srgbClr val="000000"/>
                </a:solidFill>
              </a:rPr>
              <a:t>Cette formation MAGISTER s’inscrit </a:t>
            </a:r>
            <a:r>
              <a:rPr lang="fr-FR" sz="4300" dirty="0">
                <a:solidFill>
                  <a:srgbClr val="000000"/>
                </a:solidFill>
              </a:rPr>
              <a:t>dans les axes forts du projet académique, </a:t>
            </a:r>
            <a:endParaRPr lang="fr-FR" sz="4300" dirty="0" smtClean="0">
              <a:solidFill>
                <a:srgbClr val="000000"/>
              </a:solidFill>
            </a:endParaRPr>
          </a:p>
          <a:p>
            <a:pPr marL="0" indent="0" algn="ctr">
              <a:buNone/>
            </a:pPr>
            <a:r>
              <a:rPr lang="fr-FR" sz="9600" b="1" dirty="0" smtClean="0">
                <a:solidFill>
                  <a:srgbClr val="000000"/>
                </a:solidFill>
              </a:rPr>
              <a:t>la </a:t>
            </a:r>
            <a:r>
              <a:rPr lang="fr-FR" sz="9600" b="1" dirty="0">
                <a:solidFill>
                  <a:srgbClr val="000000"/>
                </a:solidFill>
              </a:rPr>
              <a:t>réussite, l’équité, la solidarité</a:t>
            </a:r>
            <a:r>
              <a:rPr lang="fr-FR" sz="9600" dirty="0">
                <a:solidFill>
                  <a:srgbClr val="000000"/>
                </a:solidFill>
              </a:rPr>
              <a:t>. </a:t>
            </a:r>
            <a:endParaRPr lang="fr-FR" sz="9600" dirty="0" smtClean="0">
              <a:solidFill>
                <a:srgbClr val="000000"/>
              </a:solidFill>
            </a:endParaRPr>
          </a:p>
          <a:p>
            <a:endParaRPr lang="fr-FR" sz="4300" dirty="0" smtClean="0">
              <a:solidFill>
                <a:srgbClr val="000000"/>
              </a:solidFill>
            </a:endParaRPr>
          </a:p>
          <a:p>
            <a:pPr marL="0" indent="0">
              <a:buNone/>
            </a:pPr>
            <a:endParaRPr lang="fr-FR" sz="4300" dirty="0" smtClean="0">
              <a:solidFill>
                <a:srgbClr val="000000"/>
              </a:solidFill>
            </a:endParaRPr>
          </a:p>
          <a:p>
            <a:pPr marL="0" indent="0">
              <a:buNone/>
            </a:pPr>
            <a:r>
              <a:rPr lang="fr-FR" sz="5600" b="1" dirty="0" smtClean="0">
                <a:solidFill>
                  <a:srgbClr val="000000"/>
                </a:solidFill>
              </a:rPr>
              <a:t>Objectifs pour l’enseignant :</a:t>
            </a:r>
          </a:p>
          <a:p>
            <a:pPr marL="0" indent="0">
              <a:buNone/>
            </a:pPr>
            <a:endParaRPr lang="fr-FR" sz="5600" dirty="0" smtClean="0">
              <a:solidFill>
                <a:srgbClr val="000000"/>
              </a:solidFill>
            </a:endParaRPr>
          </a:p>
          <a:p>
            <a:r>
              <a:rPr lang="fr-FR" sz="5600" dirty="0" smtClean="0">
                <a:solidFill>
                  <a:srgbClr val="000000"/>
                </a:solidFill>
              </a:rPr>
              <a:t>S’engager </a:t>
            </a:r>
            <a:r>
              <a:rPr lang="fr-FR" sz="5600" dirty="0">
                <a:solidFill>
                  <a:srgbClr val="000000"/>
                </a:solidFill>
              </a:rPr>
              <a:t>dans une </a:t>
            </a:r>
            <a:r>
              <a:rPr lang="fr-FR" sz="5600" dirty="0" smtClean="0">
                <a:solidFill>
                  <a:srgbClr val="000000"/>
                </a:solidFill>
              </a:rPr>
              <a:t>démarche </a:t>
            </a:r>
            <a:r>
              <a:rPr lang="fr-FR" sz="5600" dirty="0">
                <a:solidFill>
                  <a:srgbClr val="000000"/>
                </a:solidFill>
              </a:rPr>
              <a:t>de </a:t>
            </a:r>
            <a:r>
              <a:rPr lang="fr-FR" sz="5600" dirty="0" smtClean="0">
                <a:solidFill>
                  <a:srgbClr val="000000"/>
                </a:solidFill>
              </a:rPr>
              <a:t>projet</a:t>
            </a:r>
          </a:p>
          <a:p>
            <a:endParaRPr lang="fr-FR" sz="5600" dirty="0">
              <a:solidFill>
                <a:srgbClr val="000000"/>
              </a:solidFill>
            </a:endParaRPr>
          </a:p>
          <a:p>
            <a:r>
              <a:rPr lang="fr-FR" sz="5600" dirty="0" smtClean="0">
                <a:solidFill>
                  <a:srgbClr val="000000"/>
                </a:solidFill>
              </a:rPr>
              <a:t>Enrichir son expérience professionnelle par un vécu fort avec les élèves et d’autres enseignants</a:t>
            </a:r>
          </a:p>
          <a:p>
            <a:pPr marL="0" indent="0">
              <a:buNone/>
            </a:pPr>
            <a:endParaRPr lang="fr-FR" sz="5600" dirty="0" smtClean="0">
              <a:solidFill>
                <a:srgbClr val="000000"/>
              </a:solidFill>
            </a:endParaRPr>
          </a:p>
          <a:p>
            <a:r>
              <a:rPr lang="fr-FR" sz="5600" dirty="0" smtClean="0">
                <a:solidFill>
                  <a:srgbClr val="000000"/>
                </a:solidFill>
              </a:rPr>
              <a:t>Permettre à l’élève :  	</a:t>
            </a:r>
          </a:p>
          <a:p>
            <a:pPr marL="0" indent="0">
              <a:buNone/>
            </a:pPr>
            <a:r>
              <a:rPr lang="fr-FR" sz="5600" dirty="0" smtClean="0">
                <a:solidFill>
                  <a:srgbClr val="000000"/>
                </a:solidFill>
              </a:rPr>
              <a:t>	-  de vivre et de se construire </a:t>
            </a:r>
            <a:r>
              <a:rPr lang="fr-FR" sz="5600" dirty="0">
                <a:solidFill>
                  <a:srgbClr val="000000"/>
                </a:solidFill>
              </a:rPr>
              <a:t>dans une expérience concrète des savoirs</a:t>
            </a:r>
            <a:r>
              <a:rPr lang="fr-FR" sz="5600" dirty="0" smtClean="0">
                <a:solidFill>
                  <a:srgbClr val="000000"/>
                </a:solidFill>
              </a:rPr>
              <a:t>  avec une multiplicité de 	rôles sociaux. </a:t>
            </a:r>
          </a:p>
          <a:p>
            <a:pPr marL="0" indent="0">
              <a:buNone/>
            </a:pPr>
            <a:r>
              <a:rPr lang="fr-FR" sz="5600" dirty="0" smtClean="0">
                <a:solidFill>
                  <a:srgbClr val="000000"/>
                </a:solidFill>
              </a:rPr>
              <a:t>	- d’acquérir des  savoirs moteurs, des connaissances, des méthodes, des attitudes</a:t>
            </a:r>
          </a:p>
          <a:p>
            <a:pPr marL="0" indent="0">
              <a:buNone/>
            </a:pPr>
            <a:r>
              <a:rPr lang="fr-FR" sz="5600" dirty="0">
                <a:solidFill>
                  <a:srgbClr val="000000"/>
                </a:solidFill>
              </a:rPr>
              <a:t>	</a:t>
            </a:r>
            <a:r>
              <a:rPr lang="fr-FR" sz="5600" dirty="0" smtClean="0">
                <a:solidFill>
                  <a:srgbClr val="000000"/>
                </a:solidFill>
              </a:rPr>
              <a:t>- de croiser et de relier ses connaissances</a:t>
            </a:r>
          </a:p>
          <a:p>
            <a:endParaRPr lang="fr-FR" sz="4300" dirty="0" smtClean="0">
              <a:solidFill>
                <a:srgbClr val="000000"/>
              </a:solidFill>
            </a:endParaRPr>
          </a:p>
          <a:p>
            <a:pPr marL="0" indent="0">
              <a:buNone/>
            </a:pPr>
            <a:endParaRPr lang="fr-FR" sz="4300" dirty="0">
              <a:solidFill>
                <a:srgbClr val="000000"/>
              </a:solidFill>
            </a:endParaRPr>
          </a:p>
          <a:p>
            <a:endParaRPr lang="fr-FR" sz="4300" dirty="0" smtClean="0">
              <a:solidFill>
                <a:srgbClr val="000000"/>
              </a:solidFill>
            </a:endParaRPr>
          </a:p>
          <a:p>
            <a:pPr marL="0" indent="0">
              <a:buNone/>
            </a:pPr>
            <a:endParaRPr lang="fr-FR" sz="4300" dirty="0">
              <a:solidFill>
                <a:srgbClr val="000000"/>
              </a:solidFill>
            </a:endParaRPr>
          </a:p>
        </p:txBody>
      </p:sp>
    </p:spTree>
    <p:extLst>
      <p:ext uri="{BB962C8B-B14F-4D97-AF65-F5344CB8AC3E}">
        <p14:creationId xmlns:p14="http://schemas.microsoft.com/office/powerpoint/2010/main" val="4277904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76672"/>
            <a:ext cx="8551581"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8924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179" y="260648"/>
            <a:ext cx="8648700" cy="505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69399"/>
            <a:ext cx="573405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4515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269" y="1196752"/>
            <a:ext cx="8258175"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9430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476672"/>
            <a:ext cx="8586189"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5544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76672"/>
            <a:ext cx="8608494"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2640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89" y="620688"/>
            <a:ext cx="3965713" cy="5597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176158"/>
            <a:ext cx="4680520" cy="6486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2432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4680520" cy="6503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499663"/>
            <a:ext cx="4208373" cy="6148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7280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817"/>
            <a:ext cx="4689058" cy="6453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1081" y="332656"/>
            <a:ext cx="4662739" cy="6355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4745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07" y="404819"/>
            <a:ext cx="4500101" cy="5568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629" y="260648"/>
            <a:ext cx="4505375" cy="6433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77397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30846"/>
            <a:ext cx="4473464" cy="6407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8912" y="342924"/>
            <a:ext cx="4515088" cy="6182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2107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506290"/>
          </a:xfrm>
        </p:spPr>
        <p:txBody>
          <a:bodyPr>
            <a:normAutofit/>
          </a:bodyPr>
          <a:lstStyle/>
          <a:p>
            <a:r>
              <a:rPr lang="fr-FR" dirty="0" smtClean="0"/>
              <a:t>ECHAUFFEMENT - BRAINSTORMING</a:t>
            </a:r>
            <a:br>
              <a:rPr lang="fr-FR" dirty="0" smtClean="0"/>
            </a:br>
            <a:r>
              <a:rPr lang="fr-FR" dirty="0" smtClean="0"/>
              <a:t>de la démarche de projet</a:t>
            </a:r>
            <a:endParaRPr lang="fr-FR" dirty="0"/>
          </a:p>
        </p:txBody>
      </p:sp>
      <p:pic>
        <p:nvPicPr>
          <p:cNvPr id="4" name="il_fi" descr="Afficher l'image d'origine"/>
          <p:cNvPicPr/>
          <p:nvPr/>
        </p:nvPicPr>
        <p:blipFill>
          <a:blip r:embed="rId2">
            <a:extLst>
              <a:ext uri="{28A0092B-C50C-407E-A947-70E740481C1C}">
                <a14:useLocalDpi xmlns:a14="http://schemas.microsoft.com/office/drawing/2010/main" val="0"/>
              </a:ext>
            </a:extLst>
          </a:blip>
          <a:srcRect/>
          <a:stretch>
            <a:fillRect/>
          </a:stretch>
        </p:blipFill>
        <p:spPr bwMode="auto">
          <a:xfrm>
            <a:off x="595360" y="2996952"/>
            <a:ext cx="7905750" cy="2114550"/>
          </a:xfrm>
          <a:prstGeom prst="rect">
            <a:avLst/>
          </a:prstGeom>
          <a:noFill/>
          <a:ln>
            <a:noFill/>
          </a:ln>
        </p:spPr>
      </p:pic>
    </p:spTree>
    <p:extLst>
      <p:ext uri="{BB962C8B-B14F-4D97-AF65-F5344CB8AC3E}">
        <p14:creationId xmlns:p14="http://schemas.microsoft.com/office/powerpoint/2010/main" val="6679664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708" b="8870"/>
          <a:stretch/>
        </p:blipFill>
        <p:spPr bwMode="auto">
          <a:xfrm>
            <a:off x="312765" y="164044"/>
            <a:ext cx="4968552" cy="6682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052736"/>
            <a:ext cx="3434503" cy="4723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0249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6973"/>
            <a:ext cx="8945281" cy="5552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90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92696"/>
            <a:ext cx="8797474" cy="4776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07011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49" y="188640"/>
            <a:ext cx="8631790" cy="5912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92881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32656"/>
            <a:ext cx="3888432" cy="5992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970" y="332656"/>
            <a:ext cx="4061098" cy="5771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90429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20688"/>
            <a:ext cx="8280920" cy="4983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62672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52736"/>
            <a:ext cx="8777367" cy="4197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35905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037" y="404664"/>
            <a:ext cx="8482142" cy="5981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6132" y="3861048"/>
            <a:ext cx="3084076" cy="2894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74834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32656"/>
            <a:ext cx="4326584" cy="5748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4608" y="260260"/>
            <a:ext cx="4427357" cy="6385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24036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8"/>
            <a:ext cx="4663684" cy="6165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1449" y="332432"/>
            <a:ext cx="4507539" cy="6021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3970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649491"/>
          </a:xfrm>
        </p:spPr>
        <p:txBody>
          <a:bodyPr>
            <a:normAutofit fontScale="92500" lnSpcReduction="10000"/>
          </a:bodyPr>
          <a:lstStyle/>
          <a:p>
            <a:pPr marL="0" indent="0" algn="just">
              <a:spcAft>
                <a:spcPts val="0"/>
              </a:spcAft>
              <a:buNone/>
            </a:pPr>
            <a:r>
              <a:rPr lang="fr-FR" dirty="0" smtClean="0">
                <a:latin typeface="Comic Sans MS"/>
                <a:ea typeface="Times New Roman"/>
              </a:rPr>
              <a:t>Mettre </a:t>
            </a:r>
            <a:r>
              <a:rPr lang="fr-FR" dirty="0">
                <a:latin typeface="Comic Sans MS"/>
                <a:ea typeface="Times New Roman"/>
              </a:rPr>
              <a:t>en relation, croiser, lier, relier, unir, rapprocher</a:t>
            </a:r>
            <a:r>
              <a:rPr lang="fr-FR" dirty="0" smtClean="0">
                <a:latin typeface="Comic Sans MS"/>
                <a:ea typeface="Times New Roman"/>
              </a:rPr>
              <a:t>... des disciplines</a:t>
            </a:r>
            <a:r>
              <a:rPr lang="fr-FR" dirty="0">
                <a:latin typeface="Comic Sans MS"/>
                <a:ea typeface="Times New Roman"/>
              </a:rPr>
              <a:t>, des apprentissages, des connaissances... des compétences, des aptitudes, des savoir-faire... des notions, des sujets, des thématiques, des domaines artistiques... des idées... des cultures...  des coutumes, des traditions, des habitudes... des sensibilités... des sentiments, des émotions... des langues, des langages... des temps, des époques... des espaces, des lieux... des acteurs, des partenaires... des matériaux, des objets... pour donner du sens à la </a:t>
            </a:r>
            <a:r>
              <a:rPr lang="fr-FR" b="1" dirty="0">
                <a:latin typeface="Comic Sans MS"/>
                <a:ea typeface="Times New Roman"/>
              </a:rPr>
              <a:t>notion de lien</a:t>
            </a:r>
            <a:r>
              <a:rPr lang="fr-FR" dirty="0">
                <a:latin typeface="Comic Sans MS"/>
                <a:ea typeface="Times New Roman"/>
              </a:rPr>
              <a:t>.</a:t>
            </a:r>
            <a:endParaRPr lang="fr-FR" dirty="0">
              <a:latin typeface="Times New Roman"/>
              <a:ea typeface="Times New Roman"/>
            </a:endParaRPr>
          </a:p>
          <a:p>
            <a:endParaRPr lang="fr-FR" dirty="0"/>
          </a:p>
        </p:txBody>
      </p:sp>
    </p:spTree>
    <p:extLst>
      <p:ext uri="{BB962C8B-B14F-4D97-AF65-F5344CB8AC3E}">
        <p14:creationId xmlns:p14="http://schemas.microsoft.com/office/powerpoint/2010/main" val="3109489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548680"/>
            <a:ext cx="8712968" cy="5632311"/>
          </a:xfrm>
          <a:prstGeom prst="rect">
            <a:avLst/>
          </a:prstGeom>
        </p:spPr>
        <p:txBody>
          <a:bodyPr wrap="square">
            <a:spAutoFit/>
          </a:bodyPr>
          <a:lstStyle/>
          <a:p>
            <a:pPr algn="just">
              <a:spcAft>
                <a:spcPts val="0"/>
              </a:spcAft>
            </a:pPr>
            <a:r>
              <a:rPr lang="fr-FR" sz="2000" b="1" dirty="0">
                <a:latin typeface="Comic Sans MS"/>
                <a:ea typeface="Times New Roman"/>
              </a:rPr>
              <a:t>Jeter des passerelles entre les différentes disciplines </a:t>
            </a:r>
            <a:r>
              <a:rPr lang="fr-FR" sz="2000" b="1" dirty="0" smtClean="0">
                <a:latin typeface="Comic Sans MS"/>
                <a:ea typeface="Times New Roman"/>
              </a:rPr>
              <a:t>! </a:t>
            </a:r>
            <a:endParaRPr lang="fr-FR" sz="2000" dirty="0">
              <a:latin typeface="Times New Roman"/>
              <a:ea typeface="Times New Roman"/>
            </a:endParaRPr>
          </a:p>
          <a:p>
            <a:pPr algn="just">
              <a:spcAft>
                <a:spcPts val="0"/>
              </a:spcAft>
            </a:pPr>
            <a:r>
              <a:rPr lang="fr-FR" sz="2000" b="1" dirty="0" smtClean="0">
                <a:latin typeface="Comic Sans MS"/>
                <a:ea typeface="Times New Roman"/>
              </a:rPr>
              <a:t>(</a:t>
            </a:r>
            <a:r>
              <a:rPr lang="fr-FR" sz="2000" b="1" dirty="0" err="1" smtClean="0">
                <a:latin typeface="Comic Sans MS"/>
                <a:ea typeface="Times New Roman"/>
              </a:rPr>
              <a:t>trans</a:t>
            </a:r>
            <a:r>
              <a:rPr lang="fr-FR" sz="2000" b="1" dirty="0" smtClean="0">
                <a:latin typeface="Comic Sans MS"/>
                <a:ea typeface="Times New Roman"/>
              </a:rPr>
              <a:t>-pluri-interdisciplinarité)</a:t>
            </a:r>
            <a:endParaRPr lang="fr-FR" sz="2000" dirty="0">
              <a:latin typeface="Times New Roman"/>
              <a:ea typeface="Times New Roman"/>
            </a:endParaRPr>
          </a:p>
          <a:p>
            <a:pPr algn="just">
              <a:spcAft>
                <a:spcPts val="0"/>
              </a:spcAft>
            </a:pPr>
            <a:r>
              <a:rPr lang="fr-FR" sz="2000" dirty="0">
                <a:latin typeface="Comic Sans MS"/>
                <a:ea typeface="Times New Roman"/>
              </a:rPr>
              <a:t>Élaborer des projets dans la continuité et la </a:t>
            </a:r>
            <a:r>
              <a:rPr lang="fr-FR" sz="2000" dirty="0" smtClean="0">
                <a:latin typeface="Comic Sans MS"/>
                <a:ea typeface="Times New Roman"/>
              </a:rPr>
              <a:t>cohérence !</a:t>
            </a:r>
            <a:endParaRPr lang="fr-FR" sz="2000" dirty="0">
              <a:latin typeface="Times New Roman"/>
              <a:ea typeface="Times New Roman"/>
            </a:endParaRPr>
          </a:p>
          <a:p>
            <a:pPr algn="just">
              <a:spcAft>
                <a:spcPts val="0"/>
              </a:spcAft>
            </a:pPr>
            <a:r>
              <a:rPr lang="fr-FR" sz="2000" dirty="0">
                <a:latin typeface="Comic Sans MS"/>
                <a:ea typeface="Times New Roman"/>
              </a:rPr>
              <a:t>Mettre en cohérence expérimentations, découvertes et apprentissages</a:t>
            </a:r>
            <a:endParaRPr lang="fr-FR" sz="2000" dirty="0">
              <a:latin typeface="Times New Roman"/>
              <a:ea typeface="Times New Roman"/>
            </a:endParaRPr>
          </a:p>
          <a:p>
            <a:pPr algn="just">
              <a:spcAft>
                <a:spcPts val="0"/>
              </a:spcAft>
            </a:pPr>
            <a:r>
              <a:rPr lang="fr-FR" sz="2000" dirty="0">
                <a:latin typeface="Comic Sans MS"/>
                <a:ea typeface="Times New Roman"/>
              </a:rPr>
              <a:t>Insister sur les liens entre les différentes disciplines : les arts visuels ; la langue française (dire-lire-écrire : récits, extraits littéraires, poésies, écrits documentaires...) ; l’éducation physique et sportive, l’expression corporelle, la danse ; l’éducation musicale ; le vivre ensemble et la citoyenneté ; l’histoire et la géographie ; la technologie...</a:t>
            </a:r>
            <a:endParaRPr lang="fr-FR" sz="2000" dirty="0">
              <a:latin typeface="Times New Roman"/>
              <a:ea typeface="Times New Roman"/>
            </a:endParaRPr>
          </a:p>
          <a:p>
            <a:pPr algn="just">
              <a:spcAft>
                <a:spcPts val="0"/>
              </a:spcAft>
            </a:pPr>
            <a:r>
              <a:rPr lang="fr-FR" sz="2000" dirty="0">
                <a:latin typeface="Comic Sans MS"/>
                <a:ea typeface="Times New Roman"/>
              </a:rPr>
              <a:t> </a:t>
            </a:r>
            <a:r>
              <a:rPr lang="fr-FR" sz="2000" b="1" dirty="0" smtClean="0">
                <a:latin typeface="Comic Sans MS"/>
                <a:ea typeface="Times New Roman"/>
              </a:rPr>
              <a:t>Jeter </a:t>
            </a:r>
            <a:r>
              <a:rPr lang="fr-FR" sz="2000" b="1" dirty="0">
                <a:latin typeface="Comic Sans MS"/>
                <a:ea typeface="Times New Roman"/>
              </a:rPr>
              <a:t>des passerelles entre la culture artistique, littéraire et </a:t>
            </a:r>
            <a:r>
              <a:rPr lang="fr-FR" sz="2000" b="1" dirty="0" smtClean="0">
                <a:latin typeface="Comic Sans MS"/>
                <a:ea typeface="Times New Roman"/>
              </a:rPr>
              <a:t>scientifique !</a:t>
            </a:r>
            <a:endParaRPr lang="fr-FR" sz="2000" dirty="0">
              <a:latin typeface="Times New Roman"/>
              <a:ea typeface="Times New Roman"/>
            </a:endParaRPr>
          </a:p>
          <a:p>
            <a:pPr algn="just">
              <a:spcAft>
                <a:spcPts val="0"/>
              </a:spcAft>
            </a:pPr>
            <a:r>
              <a:rPr lang="fr-FR" sz="2000" b="1" dirty="0">
                <a:latin typeface="Comic Sans MS"/>
                <a:ea typeface="Times New Roman"/>
              </a:rPr>
              <a:t> </a:t>
            </a:r>
            <a:r>
              <a:rPr lang="fr-FR" sz="2000" b="1" dirty="0" smtClean="0">
                <a:latin typeface="Comic Sans MS"/>
                <a:ea typeface="Times New Roman"/>
              </a:rPr>
              <a:t>Jeter </a:t>
            </a:r>
            <a:r>
              <a:rPr lang="fr-FR" sz="2000" b="1" dirty="0">
                <a:latin typeface="Comic Sans MS"/>
                <a:ea typeface="Times New Roman"/>
              </a:rPr>
              <a:t>des passerelles entre les différents domaines artistiques et </a:t>
            </a:r>
            <a:r>
              <a:rPr lang="fr-FR" sz="2000" b="1" dirty="0" smtClean="0">
                <a:latin typeface="Comic Sans MS"/>
                <a:ea typeface="Times New Roman"/>
              </a:rPr>
              <a:t>culturels !</a:t>
            </a:r>
            <a:endParaRPr lang="fr-FR" sz="2000" dirty="0">
              <a:latin typeface="Times New Roman"/>
              <a:ea typeface="Times New Roman"/>
            </a:endParaRPr>
          </a:p>
          <a:p>
            <a:pPr algn="just">
              <a:spcAft>
                <a:spcPts val="0"/>
              </a:spcAft>
            </a:pPr>
            <a:r>
              <a:rPr lang="fr-FR" sz="2000" dirty="0">
                <a:latin typeface="Comic Sans MS"/>
                <a:ea typeface="Times New Roman"/>
              </a:rPr>
              <a:t>Les arts visuels, l’éducation musicale, le cinéma, le théâtre, la danse, le patrimoine, l’architecture...</a:t>
            </a:r>
            <a:endParaRPr lang="fr-FR" sz="2000" dirty="0">
              <a:latin typeface="Times New Roman"/>
              <a:ea typeface="Times New Roman"/>
            </a:endParaRPr>
          </a:p>
          <a:p>
            <a:pPr algn="just">
              <a:spcAft>
                <a:spcPts val="0"/>
              </a:spcAft>
            </a:pPr>
            <a:r>
              <a:rPr lang="fr-FR" sz="2000" dirty="0">
                <a:latin typeface="Comic Sans MS"/>
                <a:ea typeface="Times New Roman"/>
              </a:rPr>
              <a:t> </a:t>
            </a:r>
            <a:r>
              <a:rPr lang="fr-FR" sz="2000" b="1" dirty="0" smtClean="0">
                <a:latin typeface="Comic Sans MS"/>
                <a:ea typeface="Times New Roman"/>
              </a:rPr>
              <a:t>Croiser </a:t>
            </a:r>
            <a:r>
              <a:rPr lang="fr-FR" sz="2000" b="1" dirty="0">
                <a:latin typeface="Comic Sans MS"/>
                <a:ea typeface="Times New Roman"/>
              </a:rPr>
              <a:t>des </a:t>
            </a:r>
            <a:r>
              <a:rPr lang="fr-FR" sz="2000" b="1" dirty="0" smtClean="0">
                <a:latin typeface="Comic Sans MS"/>
                <a:ea typeface="Times New Roman"/>
              </a:rPr>
              <a:t>références </a:t>
            </a:r>
            <a:r>
              <a:rPr lang="fr-FR" sz="2000" b="1" dirty="0">
                <a:latin typeface="Comic Sans MS"/>
                <a:ea typeface="Times New Roman"/>
              </a:rPr>
              <a:t>mythologiques, historiques et </a:t>
            </a:r>
            <a:r>
              <a:rPr lang="fr-FR" sz="2000" b="1" dirty="0" smtClean="0">
                <a:latin typeface="Comic Sans MS"/>
                <a:ea typeface="Times New Roman"/>
              </a:rPr>
              <a:t>symboliques !</a:t>
            </a:r>
            <a:endParaRPr lang="fr-FR" sz="2000" dirty="0">
              <a:latin typeface="Times New Roman"/>
              <a:ea typeface="Times New Roman"/>
            </a:endParaRPr>
          </a:p>
          <a:p>
            <a:pPr algn="just">
              <a:spcAft>
                <a:spcPts val="0"/>
              </a:spcAft>
            </a:pPr>
            <a:r>
              <a:rPr lang="fr-FR" sz="2000" b="1" dirty="0">
                <a:latin typeface="Comic Sans MS"/>
                <a:ea typeface="Times New Roman"/>
              </a:rPr>
              <a:t> </a:t>
            </a:r>
            <a:r>
              <a:rPr lang="fr-FR" sz="2000" b="1" dirty="0" smtClean="0">
                <a:latin typeface="Comic Sans MS"/>
                <a:ea typeface="Times New Roman"/>
              </a:rPr>
              <a:t>Croiser </a:t>
            </a:r>
            <a:r>
              <a:rPr lang="fr-FR" sz="2000" b="1" dirty="0">
                <a:latin typeface="Comic Sans MS"/>
                <a:ea typeface="Times New Roman"/>
              </a:rPr>
              <a:t>des </a:t>
            </a:r>
            <a:r>
              <a:rPr lang="fr-FR" sz="2000" b="1" dirty="0" smtClean="0">
                <a:latin typeface="Comic Sans MS"/>
                <a:ea typeface="Times New Roman"/>
              </a:rPr>
              <a:t>démarches !</a:t>
            </a:r>
            <a:endParaRPr lang="fr-FR" sz="2000" dirty="0">
              <a:latin typeface="Times New Roman"/>
              <a:ea typeface="Times New Roman"/>
            </a:endParaRPr>
          </a:p>
          <a:p>
            <a:pPr algn="just">
              <a:spcAft>
                <a:spcPts val="0"/>
              </a:spcAft>
            </a:pPr>
            <a:r>
              <a:rPr lang="fr-FR" sz="2000" b="1" dirty="0">
                <a:latin typeface="Comic Sans MS"/>
                <a:ea typeface="Times New Roman"/>
              </a:rPr>
              <a:t> </a:t>
            </a:r>
            <a:r>
              <a:rPr lang="fr-FR" sz="2000" b="1" dirty="0" smtClean="0">
                <a:latin typeface="Comic Sans MS"/>
                <a:ea typeface="Times New Roman"/>
              </a:rPr>
              <a:t>Croiser </a:t>
            </a:r>
            <a:r>
              <a:rPr lang="fr-FR" sz="2000" b="1" dirty="0">
                <a:latin typeface="Comic Sans MS"/>
                <a:ea typeface="Times New Roman"/>
              </a:rPr>
              <a:t>des temps de réception et de </a:t>
            </a:r>
            <a:r>
              <a:rPr lang="fr-FR" sz="2000" b="1" dirty="0" smtClean="0">
                <a:latin typeface="Comic Sans MS"/>
                <a:ea typeface="Times New Roman"/>
              </a:rPr>
              <a:t>production !</a:t>
            </a:r>
            <a:endParaRPr lang="fr-FR" sz="2000" dirty="0">
              <a:effectLst/>
              <a:latin typeface="Times New Roman"/>
              <a:ea typeface="Times New Roman"/>
            </a:endParaRPr>
          </a:p>
        </p:txBody>
      </p:sp>
    </p:spTree>
    <p:extLst>
      <p:ext uri="{BB962C8B-B14F-4D97-AF65-F5344CB8AC3E}">
        <p14:creationId xmlns:p14="http://schemas.microsoft.com/office/powerpoint/2010/main" val="350353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06690"/>
          </a:xfrm>
        </p:spPr>
        <p:txBody>
          <a:bodyPr>
            <a:normAutofit/>
          </a:bodyPr>
          <a:lstStyle/>
          <a:p>
            <a:r>
              <a:rPr lang="fr-FR" sz="1200" b="1" dirty="0">
                <a:latin typeface="Comic Sans MS"/>
                <a:ea typeface="Times New Roman"/>
              </a:rPr>
              <a:t>Créer des liens-Créer du </a:t>
            </a:r>
            <a:r>
              <a:rPr lang="fr-FR" sz="1200" b="1" dirty="0" smtClean="0">
                <a:latin typeface="Comic Sans MS"/>
                <a:ea typeface="Times New Roman"/>
              </a:rPr>
              <a:t>lien !</a:t>
            </a:r>
            <a:r>
              <a:rPr lang="fr-FR" sz="1200" dirty="0">
                <a:latin typeface="Times New Roman"/>
                <a:ea typeface="Times New Roman"/>
              </a:rPr>
              <a:t/>
            </a:r>
            <a:br>
              <a:rPr lang="fr-FR" sz="1200" dirty="0">
                <a:latin typeface="Times New Roman"/>
                <a:ea typeface="Times New Roman"/>
              </a:rPr>
            </a:br>
            <a:r>
              <a:rPr lang="fr-FR" sz="1200" b="1" dirty="0">
                <a:latin typeface="Comic Sans MS"/>
                <a:ea typeface="Times New Roman"/>
              </a:rPr>
              <a:t>Entre deux</a:t>
            </a:r>
            <a:r>
              <a:rPr lang="fr-FR" sz="1200" dirty="0">
                <a:latin typeface="Times New Roman"/>
                <a:ea typeface="Times New Roman"/>
              </a:rPr>
              <a:t/>
            </a:r>
            <a:br>
              <a:rPr lang="fr-FR" sz="1200" dirty="0">
                <a:latin typeface="Times New Roman"/>
                <a:ea typeface="Times New Roman"/>
              </a:rPr>
            </a:br>
            <a:r>
              <a:rPr lang="fr-FR" sz="1200" dirty="0">
                <a:latin typeface="Comic Sans MS"/>
                <a:ea typeface="Times New Roman"/>
              </a:rPr>
              <a:t>Entre deux personnes, entre les élèves de deux classes, entre deux écoles : </a:t>
            </a:r>
            <a:r>
              <a:rPr lang="fr-FR" sz="1200" dirty="0" smtClean="0">
                <a:latin typeface="Comic Sans MS"/>
                <a:ea typeface="Times New Roman"/>
              </a:rPr>
              <a:t/>
            </a:r>
            <a:br>
              <a:rPr lang="fr-FR" sz="1200" dirty="0" smtClean="0">
                <a:latin typeface="Comic Sans MS"/>
                <a:ea typeface="Times New Roman"/>
              </a:rPr>
            </a:br>
            <a:r>
              <a:rPr lang="fr-FR" sz="1200" b="1" dirty="0" smtClean="0">
                <a:latin typeface="Comic Sans MS"/>
                <a:ea typeface="Times New Roman"/>
              </a:rPr>
              <a:t>échange</a:t>
            </a:r>
            <a:r>
              <a:rPr lang="fr-FR" sz="1200" b="1" dirty="0">
                <a:latin typeface="Comic Sans MS"/>
                <a:ea typeface="Times New Roman"/>
              </a:rPr>
              <a:t>, communication, correspondance</a:t>
            </a:r>
            <a:r>
              <a:rPr lang="fr-FR" sz="1200" dirty="0">
                <a:latin typeface="Times New Roman"/>
                <a:ea typeface="Times New Roman"/>
              </a:rPr>
              <a:t/>
            </a:r>
            <a:br>
              <a:rPr lang="fr-FR" sz="1200" dirty="0">
                <a:latin typeface="Times New Roman"/>
                <a:ea typeface="Times New Roman"/>
              </a:rPr>
            </a:br>
            <a:r>
              <a:rPr lang="fr-FR" sz="1200" dirty="0">
                <a:latin typeface="Comic Sans MS"/>
                <a:ea typeface="Times New Roman"/>
              </a:rPr>
              <a:t>Entre deux cultures : </a:t>
            </a:r>
            <a:r>
              <a:rPr lang="fr-FR" sz="1200" b="1" dirty="0">
                <a:latin typeface="Comic Sans MS"/>
                <a:ea typeface="Times New Roman"/>
              </a:rPr>
              <a:t>vivre ses différences</a:t>
            </a:r>
            <a:r>
              <a:rPr lang="fr-FR" sz="1200" dirty="0">
                <a:latin typeface="Times New Roman"/>
                <a:ea typeface="Times New Roman"/>
              </a:rPr>
              <a:t/>
            </a:r>
            <a:br>
              <a:rPr lang="fr-FR" sz="1200" dirty="0">
                <a:latin typeface="Times New Roman"/>
                <a:ea typeface="Times New Roman"/>
              </a:rPr>
            </a:br>
            <a:r>
              <a:rPr lang="fr-FR" sz="1200" dirty="0">
                <a:latin typeface="Comic Sans MS"/>
                <a:ea typeface="Times New Roman"/>
              </a:rPr>
              <a:t>Entre deux mondes : </a:t>
            </a:r>
            <a:r>
              <a:rPr lang="fr-FR" sz="1200" b="1" dirty="0">
                <a:latin typeface="Comic Sans MS"/>
                <a:ea typeface="Times New Roman"/>
              </a:rPr>
              <a:t>la réalité et l’imaginaire</a:t>
            </a:r>
            <a:r>
              <a:rPr lang="fr-FR" sz="1200" dirty="0">
                <a:latin typeface="Comic Sans MS"/>
                <a:ea typeface="Times New Roman"/>
              </a:rPr>
              <a:t>...</a:t>
            </a:r>
            <a:r>
              <a:rPr lang="fr-FR" sz="1200" dirty="0">
                <a:latin typeface="Times New Roman"/>
                <a:ea typeface="Times New Roman"/>
              </a:rPr>
              <a:t/>
            </a:r>
            <a:br>
              <a:rPr lang="fr-FR" sz="1200" dirty="0">
                <a:latin typeface="Times New Roman"/>
                <a:ea typeface="Times New Roman"/>
              </a:rPr>
            </a:br>
            <a:r>
              <a:rPr lang="fr-FR" sz="1200" dirty="0">
                <a:latin typeface="Comic Sans MS"/>
                <a:ea typeface="Times New Roman"/>
              </a:rPr>
              <a:t>Entre deux espaces, deux lieux : </a:t>
            </a:r>
            <a:r>
              <a:rPr lang="fr-FR" sz="1200" b="1" dirty="0">
                <a:latin typeface="Comic Sans MS"/>
                <a:ea typeface="Times New Roman"/>
              </a:rPr>
              <a:t>ici et ailleurs</a:t>
            </a:r>
            <a:r>
              <a:rPr lang="fr-FR" sz="1200" dirty="0">
                <a:latin typeface="Comic Sans MS"/>
                <a:ea typeface="Times New Roman"/>
              </a:rPr>
              <a:t>, la maison / l’école, l’école / le quartier...</a:t>
            </a:r>
            <a:r>
              <a:rPr lang="fr-FR" sz="1200" dirty="0">
                <a:latin typeface="Times New Roman"/>
                <a:ea typeface="Times New Roman"/>
              </a:rPr>
              <a:t/>
            </a:r>
            <a:br>
              <a:rPr lang="fr-FR" sz="1200" dirty="0">
                <a:latin typeface="Times New Roman"/>
                <a:ea typeface="Times New Roman"/>
              </a:rPr>
            </a:br>
            <a:r>
              <a:rPr lang="fr-FR" sz="1200" dirty="0">
                <a:latin typeface="Comic Sans MS"/>
                <a:ea typeface="Times New Roman"/>
              </a:rPr>
              <a:t>Entre deux temps, deux périodes : </a:t>
            </a:r>
            <a:r>
              <a:rPr lang="fr-FR" sz="1200" b="1" dirty="0">
                <a:latin typeface="Comic Sans MS"/>
                <a:ea typeface="Times New Roman"/>
              </a:rPr>
              <a:t>hier et aujourd’hui</a:t>
            </a:r>
            <a:r>
              <a:rPr lang="fr-FR" sz="1200" dirty="0">
                <a:latin typeface="Comic Sans MS"/>
                <a:ea typeface="Times New Roman"/>
              </a:rPr>
              <a:t>...</a:t>
            </a:r>
            <a:r>
              <a:rPr lang="fr-FR" sz="1200" dirty="0">
                <a:latin typeface="Times New Roman"/>
                <a:ea typeface="Times New Roman"/>
              </a:rPr>
              <a:t/>
            </a:r>
            <a:br>
              <a:rPr lang="fr-FR" sz="1200" dirty="0">
                <a:latin typeface="Times New Roman"/>
                <a:ea typeface="Times New Roman"/>
              </a:rPr>
            </a:br>
            <a:r>
              <a:rPr lang="fr-FR" sz="1200" b="1" dirty="0" smtClean="0">
                <a:latin typeface="Comic Sans MS"/>
                <a:ea typeface="Times New Roman"/>
              </a:rPr>
              <a:t>Apprendre </a:t>
            </a:r>
            <a:r>
              <a:rPr lang="fr-FR" sz="1200" b="1" dirty="0">
                <a:latin typeface="Comic Sans MS"/>
                <a:ea typeface="Times New Roman"/>
              </a:rPr>
              <a:t>à vivre et travailler ensemble</a:t>
            </a:r>
            <a:r>
              <a:rPr lang="fr-FR" sz="1200" dirty="0">
                <a:latin typeface="Times New Roman"/>
                <a:ea typeface="Times New Roman"/>
              </a:rPr>
              <a:t/>
            </a:r>
            <a:br>
              <a:rPr lang="fr-FR" sz="1200" dirty="0">
                <a:latin typeface="Times New Roman"/>
                <a:ea typeface="Times New Roman"/>
              </a:rPr>
            </a:br>
            <a:r>
              <a:rPr lang="fr-FR" sz="1200" b="1" dirty="0">
                <a:latin typeface="Comic Sans MS"/>
                <a:ea typeface="Times New Roman"/>
              </a:rPr>
              <a:t>Moi et l’autre, moi et les autres</a:t>
            </a:r>
            <a:r>
              <a:rPr lang="fr-FR" sz="1200" dirty="0">
                <a:latin typeface="Times New Roman"/>
                <a:ea typeface="Times New Roman"/>
              </a:rPr>
              <a:t/>
            </a:r>
            <a:br>
              <a:rPr lang="fr-FR" sz="1200" dirty="0">
                <a:latin typeface="Times New Roman"/>
                <a:ea typeface="Times New Roman"/>
              </a:rPr>
            </a:br>
            <a:r>
              <a:rPr lang="fr-FR" sz="1200" dirty="0">
                <a:latin typeface="Comic Sans MS"/>
                <a:ea typeface="Times New Roman"/>
              </a:rPr>
              <a:t>S’impliquer dans un projet commun : adopter des conduites</a:t>
            </a:r>
            <a:r>
              <a:rPr lang="fr-FR" sz="1200" dirty="0">
                <a:latin typeface="Times New Roman"/>
                <a:ea typeface="Times New Roman"/>
              </a:rPr>
              <a:t/>
            </a:r>
            <a:br>
              <a:rPr lang="fr-FR" sz="1200" dirty="0">
                <a:latin typeface="Times New Roman"/>
                <a:ea typeface="Times New Roman"/>
              </a:rPr>
            </a:br>
            <a:r>
              <a:rPr lang="fr-FR" sz="1200" dirty="0">
                <a:latin typeface="Comic Sans MS"/>
                <a:ea typeface="Times New Roman"/>
              </a:rPr>
              <a:t>Partager des lieux et du matériel</a:t>
            </a:r>
            <a:r>
              <a:rPr lang="fr-FR" sz="1200" dirty="0">
                <a:latin typeface="Times New Roman"/>
                <a:ea typeface="Times New Roman"/>
              </a:rPr>
              <a:t/>
            </a:r>
            <a:br>
              <a:rPr lang="fr-FR" sz="1200" dirty="0">
                <a:latin typeface="Times New Roman"/>
                <a:ea typeface="Times New Roman"/>
              </a:rPr>
            </a:br>
            <a:r>
              <a:rPr lang="fr-FR" sz="1200" dirty="0">
                <a:latin typeface="Comic Sans MS"/>
                <a:ea typeface="Times New Roman"/>
              </a:rPr>
              <a:t>Produire ensemble : réaliser une production collective</a:t>
            </a:r>
            <a:r>
              <a:rPr lang="fr-FR" sz="1200" dirty="0">
                <a:latin typeface="Times New Roman"/>
                <a:ea typeface="Times New Roman"/>
              </a:rPr>
              <a:t/>
            </a:r>
            <a:br>
              <a:rPr lang="fr-FR" sz="1200" dirty="0">
                <a:latin typeface="Times New Roman"/>
                <a:ea typeface="Times New Roman"/>
              </a:rPr>
            </a:br>
            <a:r>
              <a:rPr lang="fr-FR" sz="1200" dirty="0">
                <a:latin typeface="Comic Sans MS"/>
                <a:ea typeface="Times New Roman"/>
              </a:rPr>
              <a:t>Communiquer, échanger</a:t>
            </a:r>
            <a:r>
              <a:rPr lang="fr-FR" sz="1200" dirty="0">
                <a:latin typeface="Times New Roman"/>
                <a:ea typeface="Times New Roman"/>
              </a:rPr>
              <a:t/>
            </a:r>
            <a:br>
              <a:rPr lang="fr-FR" sz="1200" dirty="0">
                <a:latin typeface="Times New Roman"/>
                <a:ea typeface="Times New Roman"/>
              </a:rPr>
            </a:br>
            <a:r>
              <a:rPr lang="fr-FR" sz="1200" dirty="0">
                <a:latin typeface="Comic Sans MS"/>
                <a:ea typeface="Times New Roman"/>
              </a:rPr>
              <a:t>Exposer ensemble</a:t>
            </a:r>
            <a:r>
              <a:rPr lang="fr-FR" sz="1200" dirty="0">
                <a:latin typeface="Times New Roman"/>
                <a:ea typeface="Times New Roman"/>
              </a:rPr>
              <a:t/>
            </a:r>
            <a:br>
              <a:rPr lang="fr-FR" sz="1200" dirty="0">
                <a:latin typeface="Times New Roman"/>
                <a:ea typeface="Times New Roman"/>
              </a:rPr>
            </a:br>
            <a:r>
              <a:rPr lang="fr-FR" sz="1200" dirty="0">
                <a:latin typeface="Comic Sans MS"/>
                <a:ea typeface="Times New Roman"/>
              </a:rPr>
              <a:t>Favoriser des rencontres avec des élèves, des parents, des artistes, des professionnels...</a:t>
            </a:r>
            <a:r>
              <a:rPr lang="fr-FR" sz="1200" dirty="0">
                <a:latin typeface="Times New Roman"/>
                <a:ea typeface="Times New Roman"/>
              </a:rPr>
              <a:t/>
            </a:r>
            <a:br>
              <a:rPr lang="fr-FR" sz="1200" dirty="0">
                <a:latin typeface="Times New Roman"/>
                <a:ea typeface="Times New Roman"/>
              </a:rPr>
            </a:br>
            <a:r>
              <a:rPr lang="fr-FR" sz="1200" dirty="0">
                <a:latin typeface="Comic Sans MS"/>
                <a:ea typeface="Times New Roman"/>
              </a:rPr>
              <a:t> </a:t>
            </a:r>
            <a:r>
              <a:rPr lang="fr-FR" sz="1200" b="1" dirty="0" smtClean="0">
                <a:latin typeface="Comic Sans MS"/>
                <a:ea typeface="Times New Roman"/>
              </a:rPr>
              <a:t>L’entre-deux</a:t>
            </a:r>
            <a:r>
              <a:rPr lang="fr-FR" sz="1200" dirty="0">
                <a:latin typeface="Times New Roman"/>
                <a:ea typeface="Times New Roman"/>
              </a:rPr>
              <a:t/>
            </a:r>
            <a:br>
              <a:rPr lang="fr-FR" sz="1200" dirty="0">
                <a:latin typeface="Times New Roman"/>
                <a:ea typeface="Times New Roman"/>
              </a:rPr>
            </a:br>
            <a:r>
              <a:rPr lang="fr-FR" sz="1200" b="1" dirty="0">
                <a:latin typeface="Comic Sans MS"/>
                <a:ea typeface="Times New Roman"/>
              </a:rPr>
              <a:t>Espace, état entre deux choses, deux extrêmes...</a:t>
            </a:r>
            <a:r>
              <a:rPr lang="fr-FR" sz="1200" dirty="0">
                <a:latin typeface="Times New Roman"/>
                <a:ea typeface="Times New Roman"/>
              </a:rPr>
              <a:t/>
            </a:r>
            <a:br>
              <a:rPr lang="fr-FR" sz="1200" dirty="0">
                <a:latin typeface="Times New Roman"/>
                <a:ea typeface="Times New Roman"/>
              </a:rPr>
            </a:br>
            <a:r>
              <a:rPr lang="fr-FR" sz="1200" dirty="0">
                <a:latin typeface="Comic Sans MS"/>
                <a:ea typeface="Times New Roman"/>
              </a:rPr>
              <a:t>Espace, temps, période, intervalle, état...</a:t>
            </a:r>
            <a:r>
              <a:rPr lang="fr-FR" sz="1200" dirty="0">
                <a:latin typeface="Times New Roman"/>
                <a:ea typeface="Times New Roman"/>
              </a:rPr>
              <a:t/>
            </a:r>
            <a:br>
              <a:rPr lang="fr-FR" sz="1200" dirty="0">
                <a:latin typeface="Times New Roman"/>
                <a:ea typeface="Times New Roman"/>
              </a:rPr>
            </a:br>
            <a:r>
              <a:rPr lang="fr-FR" sz="1200" dirty="0">
                <a:latin typeface="Comic Sans MS"/>
                <a:ea typeface="Times New Roman"/>
              </a:rPr>
              <a:t> </a:t>
            </a:r>
            <a:r>
              <a:rPr lang="fr-FR" sz="1200" b="1" dirty="0" smtClean="0">
                <a:latin typeface="Comic Sans MS"/>
                <a:ea typeface="Times New Roman"/>
              </a:rPr>
              <a:t>La correspondance</a:t>
            </a:r>
            <a:br>
              <a:rPr lang="fr-FR" sz="1200" b="1" dirty="0" smtClean="0">
                <a:latin typeface="Comic Sans MS"/>
                <a:ea typeface="Times New Roman"/>
              </a:rPr>
            </a:br>
            <a:r>
              <a:rPr lang="fr-FR" sz="1200" b="1" dirty="0" smtClean="0">
                <a:latin typeface="Comic Sans MS"/>
                <a:ea typeface="Times New Roman"/>
              </a:rPr>
              <a:t>Blog - Mail</a:t>
            </a:r>
            <a:r>
              <a:rPr lang="fr-FR" sz="1200" dirty="0">
                <a:latin typeface="Times New Roman"/>
                <a:ea typeface="Times New Roman"/>
              </a:rPr>
              <a:t/>
            </a:r>
            <a:br>
              <a:rPr lang="fr-FR" sz="1200" dirty="0">
                <a:latin typeface="Times New Roman"/>
                <a:ea typeface="Times New Roman"/>
              </a:rPr>
            </a:br>
            <a:r>
              <a:rPr lang="fr-FR" sz="1200" b="1" dirty="0">
                <a:latin typeface="Comic Sans MS"/>
                <a:ea typeface="Times New Roman"/>
              </a:rPr>
              <a:t>Espace-temps</a:t>
            </a:r>
            <a:r>
              <a:rPr lang="fr-FR" sz="1200" dirty="0">
                <a:latin typeface="Times New Roman"/>
                <a:ea typeface="Times New Roman"/>
              </a:rPr>
              <a:t/>
            </a:r>
            <a:br>
              <a:rPr lang="fr-FR" sz="1200" dirty="0">
                <a:latin typeface="Times New Roman"/>
                <a:ea typeface="Times New Roman"/>
              </a:rPr>
            </a:br>
            <a:r>
              <a:rPr lang="fr-FR" sz="1200" dirty="0">
                <a:latin typeface="Comic Sans MS"/>
                <a:ea typeface="Times New Roman"/>
              </a:rPr>
              <a:t>Mail </a:t>
            </a:r>
            <a:r>
              <a:rPr lang="fr-FR" sz="1200" dirty="0" smtClean="0">
                <a:latin typeface="Comic Sans MS"/>
                <a:ea typeface="Times New Roman"/>
              </a:rPr>
              <a:t>-Art</a:t>
            </a:r>
            <a:r>
              <a:rPr lang="fr-FR" sz="1200" dirty="0">
                <a:latin typeface="Times New Roman"/>
                <a:ea typeface="Times New Roman"/>
              </a:rPr>
              <a:t/>
            </a:r>
            <a:br>
              <a:rPr lang="fr-FR" sz="1200" dirty="0">
                <a:latin typeface="Times New Roman"/>
                <a:ea typeface="Times New Roman"/>
              </a:rPr>
            </a:br>
            <a:r>
              <a:rPr lang="fr-FR" sz="1200" b="1" dirty="0" smtClean="0">
                <a:latin typeface="Comic Sans MS"/>
                <a:ea typeface="Times New Roman"/>
              </a:rPr>
              <a:t>La </a:t>
            </a:r>
            <a:r>
              <a:rPr lang="fr-FR" sz="1200" b="1" dirty="0">
                <a:latin typeface="Comic Sans MS"/>
                <a:ea typeface="Times New Roman"/>
              </a:rPr>
              <a:t>communication</a:t>
            </a:r>
            <a:r>
              <a:rPr lang="fr-FR" sz="1200" dirty="0">
                <a:latin typeface="Times New Roman"/>
                <a:ea typeface="Times New Roman"/>
              </a:rPr>
              <a:t/>
            </a:r>
            <a:br>
              <a:rPr lang="fr-FR" sz="1200" dirty="0">
                <a:latin typeface="Times New Roman"/>
                <a:ea typeface="Times New Roman"/>
              </a:rPr>
            </a:br>
            <a:r>
              <a:rPr lang="fr-FR" sz="1200" dirty="0">
                <a:latin typeface="Comic Sans MS"/>
                <a:ea typeface="Times New Roman"/>
              </a:rPr>
              <a:t>Echange et restitution</a:t>
            </a:r>
            <a:r>
              <a:rPr lang="fr-FR" sz="1200" dirty="0">
                <a:latin typeface="Times New Roman"/>
                <a:ea typeface="Times New Roman"/>
              </a:rPr>
              <a:t/>
            </a:r>
            <a:br>
              <a:rPr lang="fr-FR" sz="1200" dirty="0">
                <a:latin typeface="Times New Roman"/>
                <a:ea typeface="Times New Roman"/>
              </a:rPr>
            </a:br>
            <a:r>
              <a:rPr lang="fr-FR" sz="1200" dirty="0">
                <a:latin typeface="Comic Sans MS"/>
                <a:ea typeface="Times New Roman"/>
              </a:rPr>
              <a:t> </a:t>
            </a:r>
            <a:r>
              <a:rPr lang="fr-FR" sz="1200" b="1" dirty="0" smtClean="0">
                <a:latin typeface="Comic Sans MS"/>
                <a:ea typeface="Times New Roman"/>
              </a:rPr>
              <a:t>Tisser </a:t>
            </a:r>
            <a:r>
              <a:rPr lang="fr-FR" sz="1200" b="1" dirty="0">
                <a:latin typeface="Comic Sans MS"/>
                <a:ea typeface="Times New Roman"/>
              </a:rPr>
              <a:t>des liens entre des œuvres</a:t>
            </a:r>
            <a:r>
              <a:rPr lang="fr-FR" sz="1200" dirty="0">
                <a:latin typeface="Times New Roman"/>
                <a:ea typeface="Times New Roman"/>
              </a:rPr>
              <a:t/>
            </a:r>
            <a:br>
              <a:rPr lang="fr-FR" sz="1200" dirty="0">
                <a:latin typeface="Times New Roman"/>
                <a:ea typeface="Times New Roman"/>
              </a:rPr>
            </a:br>
            <a:r>
              <a:rPr lang="fr-FR" sz="1200" dirty="0">
                <a:latin typeface="Comic Sans MS"/>
                <a:ea typeface="Times New Roman"/>
              </a:rPr>
              <a:t>Rapprocher des œuvres artistiques, musicales, littéraires</a:t>
            </a:r>
            <a:r>
              <a:rPr lang="fr-FR" sz="1200" dirty="0">
                <a:latin typeface="Times New Roman"/>
                <a:ea typeface="Times New Roman"/>
              </a:rPr>
              <a:t/>
            </a:r>
            <a:br>
              <a:rPr lang="fr-FR" sz="1200" dirty="0">
                <a:latin typeface="Times New Roman"/>
                <a:ea typeface="Times New Roman"/>
              </a:rPr>
            </a:br>
            <a:r>
              <a:rPr lang="fr-FR" sz="1200" dirty="0">
                <a:latin typeface="Comic Sans MS"/>
                <a:ea typeface="Times New Roman"/>
              </a:rPr>
              <a:t>Mettre en relation et en cohérence des œuvres d’époques et de styles différents : des peintures, sculptures, photographies, installations, objets de design...</a:t>
            </a:r>
            <a:r>
              <a:rPr lang="fr-FR" sz="1200" dirty="0">
                <a:latin typeface="Times New Roman"/>
                <a:ea typeface="Times New Roman"/>
              </a:rPr>
              <a:t/>
            </a:r>
            <a:br>
              <a:rPr lang="fr-FR" sz="1200" dirty="0">
                <a:latin typeface="Times New Roman"/>
                <a:ea typeface="Times New Roman"/>
              </a:rPr>
            </a:br>
            <a:r>
              <a:rPr lang="fr-FR" sz="1200" dirty="0">
                <a:latin typeface="Comic Sans MS"/>
                <a:ea typeface="Times New Roman"/>
                <a:cs typeface="Times New Roman"/>
              </a:rPr>
              <a:t/>
            </a:r>
            <a:br>
              <a:rPr lang="fr-FR" sz="1200" dirty="0">
                <a:latin typeface="Comic Sans MS"/>
                <a:ea typeface="Times New Roman"/>
                <a:cs typeface="Times New Roman"/>
              </a:rPr>
            </a:br>
            <a:endParaRPr lang="fr-FR" sz="1200" dirty="0"/>
          </a:p>
        </p:txBody>
      </p:sp>
    </p:spTree>
    <p:extLst>
      <p:ext uri="{BB962C8B-B14F-4D97-AF65-F5344CB8AC3E}">
        <p14:creationId xmlns:p14="http://schemas.microsoft.com/office/powerpoint/2010/main" val="2496331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9264" y="116632"/>
            <a:ext cx="8915729" cy="6369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3644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924" y="332656"/>
            <a:ext cx="8696556" cy="6449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2876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8656099" cy="6022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628240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TotalTime>
  <Words>175</Words>
  <Application>Microsoft Office PowerPoint</Application>
  <PresentationFormat>Affichage à l'écran (4:3)</PresentationFormat>
  <Paragraphs>32</Paragraphs>
  <Slides>39</Slides>
  <Notes>0</Notes>
  <HiddenSlides>0</HiddenSlides>
  <MMClips>0</MMClips>
  <ScaleCrop>false</ScaleCrop>
  <HeadingPairs>
    <vt:vector size="4" baseType="variant">
      <vt:variant>
        <vt:lpstr>Thème</vt:lpstr>
      </vt:variant>
      <vt:variant>
        <vt:i4>1</vt:i4>
      </vt:variant>
      <vt:variant>
        <vt:lpstr>Titres des diapositives</vt:lpstr>
      </vt:variant>
      <vt:variant>
        <vt:i4>39</vt:i4>
      </vt:variant>
    </vt:vector>
  </HeadingPairs>
  <TitlesOfParts>
    <vt:vector size="40" baseType="lpstr">
      <vt:lpstr>Thème Office</vt:lpstr>
      <vt:lpstr>PHENOMENAL HANDBALL et  MAGISTERE </vt:lpstr>
      <vt:lpstr>Présentation PowerPoint</vt:lpstr>
      <vt:lpstr>ECHAUFFEMENT - BRAINSTORMING de la démarche de projet</vt:lpstr>
      <vt:lpstr>Présentation PowerPoint</vt:lpstr>
      <vt:lpstr>Présentation PowerPoint</vt:lpstr>
      <vt:lpstr>Créer des liens-Créer du lien ! Entre deux Entre deux personnes, entre les élèves de deux classes, entre deux écoles :  échange, communication, correspondance Entre deux cultures : vivre ses différences Entre deux mondes : la réalité et l’imaginaire... Entre deux espaces, deux lieux : ici et ailleurs, la maison / l’école, l’école / le quartier... Entre deux temps, deux périodes : hier et aujourd’hui... Apprendre à vivre et travailler ensemble Moi et l’autre, moi et les autres S’impliquer dans un projet commun : adopter des conduites Partager des lieux et du matériel Produire ensemble : réaliser une production collective Communiquer, échanger Exposer ensemble Favoriser des rencontres avec des élèves, des parents, des artistes, des professionnels...  L’entre-deux Espace, état entre deux choses, deux extrêmes... Espace, temps, période, intervalle, état...  La correspondance Blog - Mail Espace-temps Mail -Art La communication Echange et restitution  Tisser des liens entre des œuvres Rapprocher des œuvres artistiques, musicales, littéraires Mettre en relation et en cohérence des œuvres d’époques et de styles différents : des peintures, sculptures, photographies, installations, objets de design...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PHENOMENAL HANDBALL et  MAGISTERE</dc:title>
  <dc:creator>GOSSMANN Jean-Luc</dc:creator>
  <cp:lastModifiedBy>circo</cp:lastModifiedBy>
  <cp:revision>18</cp:revision>
  <dcterms:created xsi:type="dcterms:W3CDTF">2016-10-04T08:25:19Z</dcterms:created>
  <dcterms:modified xsi:type="dcterms:W3CDTF">2017-01-09T20:19:17Z</dcterms:modified>
</cp:coreProperties>
</file>