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68" r:id="rId19"/>
    <p:sldId id="269" r:id="rId20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630B8B-7889-4B52-B472-458B9D4AB23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91C7C6-6575-4371-914C-339A5F53189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08FBC4-2F30-498C-BDB3-A6EE183FC7C4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1D096F-7912-4058-8C82-88878251B25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AFEE82-9560-4F02-B724-02CF1C121FD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A10BAA-2A28-40D0-BAB3-DFD81A43C10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70DA049-004A-44E3-B0DB-1D5CDEB923A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DB7ADD-6788-45D1-B462-4601E98A702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AA2F90-68FD-4A9E-A38E-9F0326EE787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EC1FAA-78B4-4D45-9A2E-0D014453B57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FBDDB2-4710-4327-96E0-4DCC889D268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8D6665-BB18-4959-9200-D593C57AA8CE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2D4B80-5C03-4ABE-A3EB-47422BABF64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9769FB-FAD2-406E-8185-EA6B46B988A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4FC217-143F-4900-BF32-FAA021C1633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F9ED0C2-88ED-4AAC-9CDB-BB3856683C79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91275D-DCE3-4588-86B0-04B1A69A6FDE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C014CA3-58CE-4B5E-BC0A-77BFA88E7468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96D5F65-3FED-4603-986D-D4C3EAFC10D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078DB66-31C8-4B33-9047-F9BF9FBE037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4D3D7F2-57E4-41BF-8F0C-B916DCF7C3C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680C907-514B-42B9-897D-D84CEE6B65E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3F7091-EAAD-4B28-8A17-FE3EAB7A121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CC8D2BA-2562-453E-95B6-2C1FC185761C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A0550F9-488D-448D-9859-99A47341594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002B309-92BC-4DF4-8BDA-91770AB77A1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F6CD02D-081F-4685-BF5A-C9BB45843D7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B230513-A3A4-47EA-8F4B-9138956BCEE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84456CA-E8E1-4DBB-841E-46380B6BB0B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E326E41-39B7-49EA-898E-E2A780B4702F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F2EF87-B6E0-46F4-9FB6-D0FEF804918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5EB1CD-5EB2-422D-8E9A-FAC40779692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63ABEF-0FB3-4F20-98B9-27BCDB9F90A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EB79A6-3392-4DA7-8755-2A560D099C2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043AD8-79A6-4178-84E9-50257B031E4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55B054-49BE-41E8-8CE9-288B64CEEA8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E1F2"/>
            </a:gs>
            <a:gs pos="100000">
              <a:srgbClr val="FBE5D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5C6D8F-70CA-4134-BF62-1F98F22E1EA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E1F2"/>
            </a:gs>
            <a:gs pos="100000">
              <a:srgbClr val="FBE5D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DFC0CA-052A-4F22-A2BA-E77022974F2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E1F2"/>
            </a:gs>
            <a:gs pos="100000">
              <a:srgbClr val="FBE5D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9217A6-8A9D-41EF-971A-DA5EDFEA19D0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age04.apps.education.fr/index.php/s/8YQrFKwYBp8BPcB" TargetMode="External"/><Relationship Id="rId2" Type="http://schemas.openxmlformats.org/officeDocument/2006/relationships/hyperlink" Target="https://digipad.app/p/486682/1597de9c86aab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nuage04.apps.education.fr/index.php/s/2tXqSK22YjDXFJ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nuage04.apps.education.fr/index.php/s/PRpYKBdyc3LcSis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nuage04.apps.education.fr/index.php/s/pjr8Q7YDnRfNx6Z" TargetMode="External"/><Relationship Id="rId5" Type="http://schemas.openxmlformats.org/officeDocument/2006/relationships/hyperlink" Target="https://nuage04.apps.education.fr/index.php/s/S2wPF3YJDMHXo2M" TargetMode="External"/><Relationship Id="rId4" Type="http://schemas.openxmlformats.org/officeDocument/2006/relationships/hyperlink" Target="https://nuage04.apps.education.fr/index.php/s/5NGBYnb7nWHPbD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uage04.apps.education.fr/index.php/s/LgKfmgH7pCY5587" TargetMode="External"/><Relationship Id="rId3" Type="http://schemas.openxmlformats.org/officeDocument/2006/relationships/hyperlink" Target="https://sainte-rose.ien.ac-guadeloupe.fr/wp-content/uploads/sites/63/2020/12/3-sequences-completes-pour-Bee-Bot.pdf" TargetMode="External"/><Relationship Id="rId7" Type="http://schemas.openxmlformats.org/officeDocument/2006/relationships/hyperlink" Target="https://nuage04.apps.education.fr/index.php/s/4fsoP6qnm6iHTd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nuage04.apps.education.fr/index.php/s/Ed4dicxNFykHqk6" TargetMode="External"/><Relationship Id="rId5" Type="http://schemas.openxmlformats.org/officeDocument/2006/relationships/hyperlink" Target="https://numerique53.ac-nantes.fr/ressources/tuxbot/index.php" TargetMode="External"/><Relationship Id="rId4" Type="http://schemas.openxmlformats.org/officeDocument/2006/relationships/hyperlink" Target="https://ladigitale.dev/digiview/#/v/65a72d22e915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ntilangue.jimdo.com/grilles-pour-panneau-bavard-easyti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10"/>
          <p:cNvPicPr/>
          <p:nvPr/>
        </p:nvPicPr>
        <p:blipFill>
          <a:blip r:embed="rId2"/>
          <a:stretch/>
        </p:blipFill>
        <p:spPr>
          <a:xfrm rot="20741400">
            <a:off x="7842960" y="3286080"/>
            <a:ext cx="3650040" cy="3669840"/>
          </a:xfrm>
          <a:prstGeom prst="rect">
            <a:avLst/>
          </a:prstGeom>
          <a:ln w="0">
            <a:noFill/>
          </a:ln>
        </p:spPr>
      </p:pic>
      <p:pic>
        <p:nvPicPr>
          <p:cNvPr id="124" name="Image 4"/>
          <p:cNvPicPr/>
          <p:nvPr/>
        </p:nvPicPr>
        <p:blipFill>
          <a:blip r:embed="rId3"/>
          <a:stretch/>
        </p:blipFill>
        <p:spPr>
          <a:xfrm rot="20931600">
            <a:off x="230400" y="327240"/>
            <a:ext cx="3656880" cy="2742480"/>
          </a:xfrm>
          <a:prstGeom prst="rect">
            <a:avLst/>
          </a:prstGeom>
          <a:ln w="0">
            <a:noFill/>
          </a:ln>
        </p:spPr>
      </p:pic>
      <p:pic>
        <p:nvPicPr>
          <p:cNvPr id="125" name="Image 6"/>
          <p:cNvPicPr/>
          <p:nvPr/>
        </p:nvPicPr>
        <p:blipFill>
          <a:blip r:embed="rId4"/>
          <a:srcRect l="3950" t="13703" r="7158" b="18394"/>
          <a:stretch/>
        </p:blipFill>
        <p:spPr>
          <a:xfrm rot="1183200">
            <a:off x="7230240" y="177120"/>
            <a:ext cx="4876200" cy="3724560"/>
          </a:xfrm>
          <a:prstGeom prst="rect">
            <a:avLst/>
          </a:prstGeom>
          <a:ln w="0">
            <a:noFill/>
          </a:ln>
        </p:spPr>
      </p:pic>
      <p:pic>
        <p:nvPicPr>
          <p:cNvPr id="126" name="Image 5"/>
          <p:cNvPicPr/>
          <p:nvPr/>
        </p:nvPicPr>
        <p:blipFill>
          <a:blip r:embed="rId5"/>
          <a:srcRect l="11236" t="4073" r="6667" b="5802"/>
          <a:stretch/>
        </p:blipFill>
        <p:spPr>
          <a:xfrm>
            <a:off x="3355920" y="-258480"/>
            <a:ext cx="3911040" cy="4293360"/>
          </a:xfrm>
          <a:prstGeom prst="rect">
            <a:avLst/>
          </a:prstGeom>
          <a:ln w="0">
            <a:noFill/>
          </a:ln>
        </p:spPr>
      </p:pic>
      <p:pic>
        <p:nvPicPr>
          <p:cNvPr id="127" name="Image 7"/>
          <p:cNvPicPr/>
          <p:nvPr/>
        </p:nvPicPr>
        <p:blipFill>
          <a:blip r:embed="rId6"/>
          <a:srcRect l="18215" t="9422" r="17152" b="8840"/>
          <a:stretch/>
        </p:blipFill>
        <p:spPr>
          <a:xfrm rot="20128800">
            <a:off x="361800" y="2955240"/>
            <a:ext cx="3106080" cy="3927960"/>
          </a:xfrm>
          <a:prstGeom prst="rect">
            <a:avLst/>
          </a:prstGeom>
          <a:ln w="0">
            <a:noFill/>
          </a:ln>
        </p:spPr>
      </p:pic>
      <p:pic>
        <p:nvPicPr>
          <p:cNvPr id="128" name="Image 9"/>
          <p:cNvPicPr/>
          <p:nvPr/>
        </p:nvPicPr>
        <p:blipFill>
          <a:blip r:embed="rId7"/>
          <a:srcRect l="20095" t="17681" r="29758" b="17974"/>
          <a:stretch/>
        </p:blipFill>
        <p:spPr>
          <a:xfrm rot="846600">
            <a:off x="4218120" y="2585880"/>
            <a:ext cx="3438360" cy="4412160"/>
          </a:xfrm>
          <a:prstGeom prst="rect">
            <a:avLst/>
          </a:prstGeom>
          <a:ln w="0">
            <a:noFill/>
          </a:ln>
        </p:spPr>
      </p:pic>
      <p:sp>
        <p:nvSpPr>
          <p:cNvPr id="129" name="Rectangle 11"/>
          <p:cNvSpPr/>
          <p:nvPr/>
        </p:nvSpPr>
        <p:spPr>
          <a:xfrm>
            <a:off x="3316320" y="1699200"/>
            <a:ext cx="5571720" cy="913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Outils numériques 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Arial"/>
              </a:rPr>
              <a:t>Ressources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ZoneTexte 2"/>
          <p:cNvSpPr/>
          <p:nvPr/>
        </p:nvSpPr>
        <p:spPr>
          <a:xfrm>
            <a:off x="838080" y="1838520"/>
            <a:ext cx="10035720" cy="79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Digipad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réalisé par Gilles Blanchard de la mission numérique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ZoneTexte 3"/>
          <p:cNvSpPr/>
          <p:nvPr/>
        </p:nvSpPr>
        <p:spPr>
          <a:xfrm>
            <a:off x="934200" y="2786760"/>
            <a:ext cx="63410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Usages pédagogiques du </a:t>
            </a:r>
            <a:r>
              <a:rPr lang="fr-FR" sz="2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mur sonore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ZoneTexte 5"/>
          <p:cNvSpPr/>
          <p:nvPr/>
        </p:nvSpPr>
        <p:spPr>
          <a:xfrm>
            <a:off x="1022400" y="3795120"/>
            <a:ext cx="71668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Usages pédagogiques du </a:t>
            </a:r>
            <a:r>
              <a:rPr lang="fr-FR" sz="2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tableau bavard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"/>
          <p:cNvSpPr/>
          <p:nvPr/>
        </p:nvSpPr>
        <p:spPr>
          <a:xfrm>
            <a:off x="2820600" y="174600"/>
            <a:ext cx="6072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Ecouter des histoires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Image 1"/>
          <p:cNvPicPr/>
          <p:nvPr/>
        </p:nvPicPr>
        <p:blipFill>
          <a:blip r:embed="rId2"/>
          <a:srcRect l="988" t="9138" r="29631" b="21603"/>
          <a:stretch/>
        </p:blipFill>
        <p:spPr>
          <a:xfrm>
            <a:off x="6654960" y="1727280"/>
            <a:ext cx="4757400" cy="4749120"/>
          </a:xfrm>
          <a:prstGeom prst="rect">
            <a:avLst/>
          </a:prstGeom>
          <a:ln w="0">
            <a:noFill/>
          </a:ln>
        </p:spPr>
      </p:pic>
      <p:sp>
        <p:nvSpPr>
          <p:cNvPr id="181" name="Rectangle 4"/>
          <p:cNvSpPr/>
          <p:nvPr/>
        </p:nvSpPr>
        <p:spPr>
          <a:xfrm>
            <a:off x="2179800" y="2532960"/>
            <a:ext cx="274716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BOOKINOU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Rectangle 5"/>
          <p:cNvSpPr/>
          <p:nvPr/>
        </p:nvSpPr>
        <p:spPr>
          <a:xfrm>
            <a:off x="2283480" y="3646440"/>
            <a:ext cx="277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: 100 h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Rectangle 6"/>
          <p:cNvSpPr/>
          <p:nvPr/>
        </p:nvSpPr>
        <p:spPr>
          <a:xfrm>
            <a:off x="2921760" y="4553280"/>
            <a:ext cx="1262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74,91 €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 A la découverte des Bee-Bot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Image 2"/>
          <p:cNvPicPr/>
          <p:nvPr/>
        </p:nvPicPr>
        <p:blipFill>
          <a:blip r:embed="rId2"/>
          <a:stretch/>
        </p:blipFill>
        <p:spPr>
          <a:xfrm>
            <a:off x="3924720" y="2252520"/>
            <a:ext cx="3949200" cy="347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78944" y="539516"/>
            <a:ext cx="26749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dirty="0"/>
              <a:t>Avance d’un pas de 15 cm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84326" y="5795589"/>
            <a:ext cx="2679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Recule d’un pas de 15 cm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94426" y="1739526"/>
            <a:ext cx="21478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Tourne sur place de 90 degrés à droite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12738" y="1879226"/>
            <a:ext cx="20796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Tourne sur place de 90 degrés à gauche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63" y="1469651"/>
            <a:ext cx="342106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94426" y="4227140"/>
            <a:ext cx="25034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Marque une pause de 1s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15863" y="4512889"/>
            <a:ext cx="2476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Efface les anciens ordres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60888" y="5798764"/>
            <a:ext cx="22891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Exécute le programme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781613" y="2465014"/>
            <a:ext cx="912813" cy="1071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816413" y="953714"/>
            <a:ext cx="7938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549588" y="4512889"/>
            <a:ext cx="1206500" cy="1282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892363" y="2509464"/>
            <a:ext cx="944563" cy="1027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3"/>
          </p:cNvCxnSpPr>
          <p:nvPr/>
        </p:nvCxnSpPr>
        <p:spPr>
          <a:xfrm flipV="1">
            <a:off x="3892363" y="4512889"/>
            <a:ext cx="944563" cy="185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0" idx="1"/>
          </p:cNvCxnSpPr>
          <p:nvPr/>
        </p:nvCxnSpPr>
        <p:spPr>
          <a:xfrm flipH="1">
            <a:off x="6959413" y="4411290"/>
            <a:ext cx="735013" cy="92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0"/>
          </p:cNvCxnSpPr>
          <p:nvPr/>
        </p:nvCxnSpPr>
        <p:spPr>
          <a:xfrm flipH="1" flipV="1">
            <a:off x="5916426" y="3681039"/>
            <a:ext cx="1289050" cy="2117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0"/>
          <p:cNvSpPr txBox="1">
            <a:spLocks noChangeArrowheads="1"/>
          </p:cNvSpPr>
          <p:nvPr/>
        </p:nvSpPr>
        <p:spPr bwMode="auto">
          <a:xfrm>
            <a:off x="5487801" y="6335339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85€</a:t>
            </a:r>
          </a:p>
        </p:txBody>
      </p:sp>
    </p:spTree>
    <p:extLst>
      <p:ext uri="{BB962C8B-B14F-4D97-AF65-F5344CB8AC3E}">
        <p14:creationId xmlns:p14="http://schemas.microsoft.com/office/powerpoint/2010/main" val="10611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36141" y="52891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Les tapis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14216"/>
          <a:stretch/>
        </p:blipFill>
        <p:spPr>
          <a:xfrm>
            <a:off x="369206" y="1264024"/>
            <a:ext cx="3118065" cy="3254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8627" r="16373" b="12027"/>
          <a:stretch/>
        </p:blipFill>
        <p:spPr>
          <a:xfrm>
            <a:off x="7593106" y="1264024"/>
            <a:ext cx="3522243" cy="3254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r="10785"/>
          <a:stretch/>
        </p:blipFill>
        <p:spPr>
          <a:xfrm>
            <a:off x="3747247" y="1319466"/>
            <a:ext cx="3270678" cy="31433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34072" r="1086" b="34689"/>
          <a:stretch/>
        </p:blipFill>
        <p:spPr>
          <a:xfrm>
            <a:off x="3185120" y="5096122"/>
            <a:ext cx="4733365" cy="15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21" y="611561"/>
            <a:ext cx="5815013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04" y="4167561"/>
            <a:ext cx="942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66" y="697286"/>
            <a:ext cx="942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41" y="5418511"/>
            <a:ext cx="10795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136216" y="51174"/>
            <a:ext cx="401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3600" b="1"/>
              <a:t>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0800884" y="4402138"/>
            <a:ext cx="40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3600" b="1" dirty="0"/>
              <a:t>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66" y="1889498"/>
            <a:ext cx="942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29" y="5345486"/>
            <a:ext cx="941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9836804" y="978273"/>
            <a:ext cx="368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836804" y="2167311"/>
            <a:ext cx="368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91929" y="5628061"/>
            <a:ext cx="3667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171141" y="5623298"/>
            <a:ext cx="366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71141" y="4446961"/>
            <a:ext cx="3667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95288" y="1457325"/>
            <a:ext cx="21605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fr-FR" altLang="fr-FR" dirty="0"/>
              <a:t>Faites sortir les robots du tapis. Ils doivent utiliser la route. La 2 et la 5 </a:t>
            </a:r>
            <a:r>
              <a:rPr lang="fr-FR" altLang="fr-FR" dirty="0" smtClean="0"/>
              <a:t>doivent </a:t>
            </a:r>
            <a:r>
              <a:rPr lang="fr-FR" altLang="fr-FR" dirty="0"/>
              <a:t>passer par une case mitoyenne.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6238" y="4002088"/>
            <a:ext cx="21605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/>
              <a:t>Une fois l’algorithme écrit, programmez le robot. Le test sur le circuit se fera tous ensemble au « top départ ».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9050" y="3379788"/>
          <a:ext cx="2663830" cy="3333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63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1241" y="640837"/>
            <a:ext cx="942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752134" y="89936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340000" y="2340000"/>
            <a:ext cx="700740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400" b="0" strike="noStrike" spc="-1" dirty="0">
                <a:solidFill>
                  <a:srgbClr val="000000"/>
                </a:solidFill>
                <a:latin typeface="Calibri Light"/>
              </a:rPr>
              <a:t>Proposition 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 Light"/>
              </a:rPr>
              <a:t>d’une </a:t>
            </a:r>
            <a:r>
              <a:rPr lang="fr-FR" sz="4400" b="0" u="sng" strike="noStrike" spc="-1" dirty="0" smtClean="0">
                <a:solidFill>
                  <a:srgbClr val="0563C1"/>
                </a:solidFill>
                <a:uFillTx/>
                <a:latin typeface="Calibri Light"/>
                <a:hlinkClick r:id="rId2"/>
              </a:rPr>
              <a:t>séquence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Image 2"/>
          <p:cNvPicPr/>
          <p:nvPr/>
        </p:nvPicPr>
        <p:blipFill>
          <a:blip r:embed="rId3"/>
          <a:stretch/>
        </p:blipFill>
        <p:spPr>
          <a:xfrm>
            <a:off x="10089360" y="276480"/>
            <a:ext cx="1384200" cy="1217160"/>
          </a:xfrm>
          <a:prstGeom prst="rect">
            <a:avLst/>
          </a:prstGeom>
          <a:ln w="0">
            <a:noFill/>
          </a:ln>
        </p:spPr>
      </p:pic>
      <p:sp>
        <p:nvSpPr>
          <p:cNvPr id="188" name="ZoneTexte 4"/>
          <p:cNvSpPr/>
          <p:nvPr/>
        </p:nvSpPr>
        <p:spPr>
          <a:xfrm>
            <a:off x="1913370" y="4574838"/>
            <a:ext cx="1395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Annexe 1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ZoneTexte 5"/>
          <p:cNvSpPr/>
          <p:nvPr/>
        </p:nvSpPr>
        <p:spPr>
          <a:xfrm>
            <a:off x="4889110" y="4574838"/>
            <a:ext cx="1395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Annexe 2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ZoneTexte 6"/>
          <p:cNvSpPr/>
          <p:nvPr/>
        </p:nvSpPr>
        <p:spPr>
          <a:xfrm>
            <a:off x="8094799" y="4574838"/>
            <a:ext cx="1395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6"/>
              </a:rPr>
              <a:t>Annexe 3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368447" y="275054"/>
            <a:ext cx="800280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400" b="0" strike="noStrike" spc="-1" dirty="0">
                <a:solidFill>
                  <a:srgbClr val="000000"/>
                </a:solidFill>
                <a:latin typeface="Calibri Light"/>
              </a:rPr>
              <a:t>Ressources pour un prolongement 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Image 2"/>
          <p:cNvPicPr/>
          <p:nvPr/>
        </p:nvPicPr>
        <p:blipFill>
          <a:blip r:embed="rId2"/>
          <a:stretch/>
        </p:blipFill>
        <p:spPr>
          <a:xfrm>
            <a:off x="10089360" y="276480"/>
            <a:ext cx="1384200" cy="1217160"/>
          </a:xfrm>
          <a:prstGeom prst="rect">
            <a:avLst/>
          </a:prstGeom>
          <a:ln w="0">
            <a:noFill/>
          </a:ln>
        </p:spPr>
      </p:pic>
      <p:sp>
        <p:nvSpPr>
          <p:cNvPr id="194" name="ZoneTexte 7"/>
          <p:cNvSpPr/>
          <p:nvPr/>
        </p:nvSpPr>
        <p:spPr>
          <a:xfrm>
            <a:off x="1368447" y="3735325"/>
            <a:ext cx="39812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u="sng" strike="noStrike" spc="-1" dirty="0">
                <a:solidFill>
                  <a:srgbClr val="0563C1"/>
                </a:solidFill>
                <a:uFillTx/>
                <a:latin typeface="Arial"/>
                <a:ea typeface="DejaVu Sans"/>
                <a:hlinkClick r:id="rId3"/>
              </a:rPr>
              <a:t>Circonscription de Sainte-Rose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ZoneTexte 4"/>
          <p:cNvSpPr/>
          <p:nvPr/>
        </p:nvSpPr>
        <p:spPr>
          <a:xfrm>
            <a:off x="1368447" y="3060360"/>
            <a:ext cx="2300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Vidéo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68447" y="4473388"/>
            <a:ext cx="88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hlinkClick r:id="rId5"/>
              </a:rPr>
              <a:t>Tuxbot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309105" y="4473388"/>
            <a:ext cx="106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6"/>
              </a:rPr>
              <a:t>Défis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6332309" y="307297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7"/>
              </a:rPr>
              <a:t>Activités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32309" y="3771156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8"/>
              </a:rPr>
              <a:t>Fiches découverte</a:t>
            </a:r>
            <a:endParaRPr lang="fr-F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"/>
          <p:cNvSpPr/>
          <p:nvPr/>
        </p:nvSpPr>
        <p:spPr>
          <a:xfrm>
            <a:off x="4427640" y="14904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Rectangle 2"/>
          <p:cNvSpPr/>
          <p:nvPr/>
        </p:nvSpPr>
        <p:spPr>
          <a:xfrm>
            <a:off x="1705320" y="2893680"/>
            <a:ext cx="3454200" cy="8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Le mur sonore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Image 3"/>
          <p:cNvPicPr/>
          <p:nvPr/>
        </p:nvPicPr>
        <p:blipFill>
          <a:blip r:embed="rId2"/>
          <a:stretch/>
        </p:blipFill>
        <p:spPr>
          <a:xfrm>
            <a:off x="6780960" y="1500840"/>
            <a:ext cx="3884400" cy="5027400"/>
          </a:xfrm>
          <a:prstGeom prst="rect">
            <a:avLst/>
          </a:prstGeom>
          <a:ln w="0">
            <a:noFill/>
          </a:ln>
        </p:spPr>
      </p:pic>
      <p:sp>
        <p:nvSpPr>
          <p:cNvPr id="133" name="Rectangle 4"/>
          <p:cNvSpPr/>
          <p:nvPr/>
        </p:nvSpPr>
        <p:spPr>
          <a:xfrm>
            <a:off x="2801160" y="4370400"/>
            <a:ext cx="1262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55,20 €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Rectangle 5"/>
          <p:cNvSpPr/>
          <p:nvPr/>
        </p:nvSpPr>
        <p:spPr>
          <a:xfrm>
            <a:off x="2161800" y="3839760"/>
            <a:ext cx="254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: 30’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1"/>
          <p:cNvPicPr/>
          <p:nvPr/>
        </p:nvPicPr>
        <p:blipFill>
          <a:blip r:embed="rId2"/>
          <a:srcRect l="16908" t="12468" r="16540"/>
          <a:stretch/>
        </p:blipFill>
        <p:spPr>
          <a:xfrm>
            <a:off x="6121440" y="1232280"/>
            <a:ext cx="4198680" cy="552312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 2"/>
          <p:cNvSpPr/>
          <p:nvPr/>
        </p:nvSpPr>
        <p:spPr>
          <a:xfrm>
            <a:off x="4173480" y="17460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Rectangle 3"/>
          <p:cNvSpPr/>
          <p:nvPr/>
        </p:nvSpPr>
        <p:spPr>
          <a:xfrm>
            <a:off x="739080" y="2989080"/>
            <a:ext cx="4524120" cy="8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Barre enregistrable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Rectangle 4"/>
          <p:cNvSpPr/>
          <p:nvPr/>
        </p:nvSpPr>
        <p:spPr>
          <a:xfrm>
            <a:off x="2369880" y="4548240"/>
            <a:ext cx="1262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60,00 €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Rectangle 5"/>
          <p:cNvSpPr/>
          <p:nvPr/>
        </p:nvSpPr>
        <p:spPr>
          <a:xfrm>
            <a:off x="1730520" y="3994560"/>
            <a:ext cx="254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: 10’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/>
          <p:nvPr/>
        </p:nvSpPr>
        <p:spPr>
          <a:xfrm>
            <a:off x="4173480" y="17460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Rectangle 5"/>
          <p:cNvSpPr/>
          <p:nvPr/>
        </p:nvSpPr>
        <p:spPr>
          <a:xfrm>
            <a:off x="911160" y="2980800"/>
            <a:ext cx="5016240" cy="8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Ardoise enregistrable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Image 6"/>
          <p:cNvPicPr/>
          <p:nvPr/>
        </p:nvPicPr>
        <p:blipFill>
          <a:blip r:embed="rId2"/>
          <a:srcRect t="4191" b="16452"/>
          <a:stretch/>
        </p:blipFill>
        <p:spPr>
          <a:xfrm>
            <a:off x="6307560" y="1540800"/>
            <a:ext cx="5248440" cy="416484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7"/>
          <p:cNvSpPr/>
          <p:nvPr/>
        </p:nvSpPr>
        <p:spPr>
          <a:xfrm>
            <a:off x="2792880" y="4387320"/>
            <a:ext cx="1875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55,20 € TTC (les 3)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Rectangle 8"/>
          <p:cNvSpPr/>
          <p:nvPr/>
        </p:nvSpPr>
        <p:spPr>
          <a:xfrm>
            <a:off x="2033640" y="3891600"/>
            <a:ext cx="2771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 : 1 min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/>
          <p:cNvSpPr/>
          <p:nvPr/>
        </p:nvSpPr>
        <p:spPr>
          <a:xfrm>
            <a:off x="4173480" y="17460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Rectangle 5"/>
          <p:cNvSpPr/>
          <p:nvPr/>
        </p:nvSpPr>
        <p:spPr>
          <a:xfrm>
            <a:off x="1612080" y="2838960"/>
            <a:ext cx="3614400" cy="8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Tableau bavard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Rectangle 7"/>
          <p:cNvSpPr/>
          <p:nvPr/>
        </p:nvSpPr>
        <p:spPr>
          <a:xfrm>
            <a:off x="2785680" y="4387320"/>
            <a:ext cx="9230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32€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Rectangle 8"/>
          <p:cNvSpPr/>
          <p:nvPr/>
        </p:nvSpPr>
        <p:spPr>
          <a:xfrm>
            <a:off x="2017080" y="3891600"/>
            <a:ext cx="254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 : 10’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Image 1"/>
          <p:cNvPicPr/>
          <p:nvPr/>
        </p:nvPicPr>
        <p:blipFill>
          <a:blip r:embed="rId2"/>
          <a:srcRect l="5744" t="20304" r="5546" b="9046"/>
          <a:stretch/>
        </p:blipFill>
        <p:spPr>
          <a:xfrm>
            <a:off x="6722640" y="2235240"/>
            <a:ext cx="3868560" cy="3081240"/>
          </a:xfrm>
          <a:prstGeom prst="rect">
            <a:avLst/>
          </a:prstGeom>
          <a:ln w="0">
            <a:noFill/>
          </a:ln>
        </p:spPr>
      </p:pic>
      <p:sp>
        <p:nvSpPr>
          <p:cNvPr id="150" name="Rectangle 9"/>
          <p:cNvSpPr/>
          <p:nvPr/>
        </p:nvSpPr>
        <p:spPr>
          <a:xfrm>
            <a:off x="2278800" y="4788360"/>
            <a:ext cx="201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46€ TTC version pro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Rectangle 3"/>
          <p:cNvSpPr/>
          <p:nvPr/>
        </p:nvSpPr>
        <p:spPr>
          <a:xfrm>
            <a:off x="626400" y="5585040"/>
            <a:ext cx="1064196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>
              <a:lnSpc>
                <a:spcPct val="107000"/>
              </a:lnSpc>
              <a:spcAft>
                <a:spcPts val="799"/>
              </a:spcAft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Grilles classées par thème et niveau </a:t>
            </a:r>
            <a:r>
              <a:rPr lang="fr-FR" sz="18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https://apprentilangue.jimdo.com/grilles-pour-panneau-bavard-easytis/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/>
          <p:nvPr/>
        </p:nvSpPr>
        <p:spPr>
          <a:xfrm>
            <a:off x="4173480" y="17460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Image 1"/>
          <p:cNvPicPr/>
          <p:nvPr/>
        </p:nvPicPr>
        <p:blipFill>
          <a:blip r:embed="rId2"/>
          <a:srcRect l="7653" t="32952" r="3950" b="33075"/>
          <a:stretch/>
        </p:blipFill>
        <p:spPr>
          <a:xfrm>
            <a:off x="2826360" y="1666800"/>
            <a:ext cx="6061320" cy="2327760"/>
          </a:xfrm>
          <a:prstGeom prst="rect">
            <a:avLst/>
          </a:prstGeom>
          <a:ln w="0">
            <a:noFill/>
          </a:ln>
        </p:spPr>
      </p:pic>
      <p:sp>
        <p:nvSpPr>
          <p:cNvPr id="154" name="Rectangle 3"/>
          <p:cNvSpPr/>
          <p:nvPr/>
        </p:nvSpPr>
        <p:spPr>
          <a:xfrm>
            <a:off x="3300120" y="4237920"/>
            <a:ext cx="5113800" cy="8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Pinces enregistreuses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Rectangle 4"/>
          <p:cNvSpPr/>
          <p:nvPr/>
        </p:nvSpPr>
        <p:spPr>
          <a:xfrm>
            <a:off x="5225760" y="5728320"/>
            <a:ext cx="1262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93,60 €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Rectangle 5"/>
          <p:cNvSpPr/>
          <p:nvPr/>
        </p:nvSpPr>
        <p:spPr>
          <a:xfrm>
            <a:off x="4697640" y="5221440"/>
            <a:ext cx="254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 : 10’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2"/>
          <p:cNvSpPr/>
          <p:nvPr/>
        </p:nvSpPr>
        <p:spPr>
          <a:xfrm>
            <a:off x="4385160" y="18252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Image 1"/>
          <p:cNvPicPr/>
          <p:nvPr/>
        </p:nvPicPr>
        <p:blipFill>
          <a:blip r:embed="rId2"/>
          <a:srcRect l="20247" t="7655" r="19755" b="9630"/>
          <a:stretch/>
        </p:blipFill>
        <p:spPr>
          <a:xfrm>
            <a:off x="7298280" y="1693440"/>
            <a:ext cx="3634920" cy="5011560"/>
          </a:xfrm>
          <a:prstGeom prst="rect">
            <a:avLst/>
          </a:prstGeom>
          <a:ln w="0">
            <a:noFill/>
          </a:ln>
        </p:spPr>
      </p:pic>
      <p:sp>
        <p:nvSpPr>
          <p:cNvPr id="159" name="Rectangle 3"/>
          <p:cNvSpPr/>
          <p:nvPr/>
        </p:nvSpPr>
        <p:spPr>
          <a:xfrm>
            <a:off x="1739520" y="2380680"/>
            <a:ext cx="299412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Easi-Speak 2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Rectangle 4"/>
          <p:cNvSpPr/>
          <p:nvPr/>
        </p:nvSpPr>
        <p:spPr>
          <a:xfrm>
            <a:off x="2605320" y="4199400"/>
            <a:ext cx="1262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68,40 €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Rectangle 5"/>
          <p:cNvSpPr/>
          <p:nvPr/>
        </p:nvSpPr>
        <p:spPr>
          <a:xfrm>
            <a:off x="1933920" y="3417480"/>
            <a:ext cx="2538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 : 4 h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2"/>
          <p:cNvSpPr/>
          <p:nvPr/>
        </p:nvSpPr>
        <p:spPr>
          <a:xfrm>
            <a:off x="4385160" y="182520"/>
            <a:ext cx="3366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 matériel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Rectangle 3"/>
          <p:cNvSpPr/>
          <p:nvPr/>
        </p:nvSpPr>
        <p:spPr>
          <a:xfrm>
            <a:off x="706320" y="1976400"/>
            <a:ext cx="348840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Album Photo Parlant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Rectangle 4"/>
          <p:cNvSpPr/>
          <p:nvPr/>
        </p:nvSpPr>
        <p:spPr>
          <a:xfrm>
            <a:off x="1963800" y="4172400"/>
            <a:ext cx="974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80 € TTC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Rectangle 5"/>
          <p:cNvSpPr/>
          <p:nvPr/>
        </p:nvSpPr>
        <p:spPr>
          <a:xfrm>
            <a:off x="1333080" y="3354840"/>
            <a:ext cx="3394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tps d’enregistrement : 10 s /touche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Image 6"/>
          <p:cNvPicPr/>
          <p:nvPr/>
        </p:nvPicPr>
        <p:blipFill>
          <a:blip r:embed="rId2"/>
          <a:stretch/>
        </p:blipFill>
        <p:spPr>
          <a:xfrm>
            <a:off x="5047560" y="1173600"/>
            <a:ext cx="6543000" cy="551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3"/>
          <p:cNvSpPr/>
          <p:nvPr/>
        </p:nvSpPr>
        <p:spPr>
          <a:xfrm>
            <a:off x="3764880" y="182520"/>
            <a:ext cx="46069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 vous de jouer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ZoneTexte 2"/>
          <p:cNvSpPr/>
          <p:nvPr/>
        </p:nvSpPr>
        <p:spPr>
          <a:xfrm>
            <a:off x="691560" y="2242800"/>
            <a:ext cx="3658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Constituez des groupes de 3 ou 4.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ZoneTexte 4"/>
          <p:cNvSpPr/>
          <p:nvPr/>
        </p:nvSpPr>
        <p:spPr>
          <a:xfrm>
            <a:off x="734400" y="2840760"/>
            <a:ext cx="39495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Choisissez un des outils numériques.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ZoneTexte 5"/>
          <p:cNvSpPr/>
          <p:nvPr/>
        </p:nvSpPr>
        <p:spPr>
          <a:xfrm>
            <a:off x="734400" y="4115880"/>
            <a:ext cx="71046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Proposez une ou deux séances, dont une en math, réalisables avec 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 matériel.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ZoneTexte 6"/>
          <p:cNvSpPr/>
          <p:nvPr/>
        </p:nvSpPr>
        <p:spPr>
          <a:xfrm>
            <a:off x="763560" y="3478320"/>
            <a:ext cx="20887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Prenez une feuille.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ZoneTexte 7"/>
          <p:cNvSpPr/>
          <p:nvPr/>
        </p:nvSpPr>
        <p:spPr>
          <a:xfrm>
            <a:off x="763560" y="5490360"/>
            <a:ext cx="6649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 se retrouve dans 30 min pour présenter ce que vous avez fait.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Image 11"/>
          <p:cNvPicPr/>
          <p:nvPr/>
        </p:nvPicPr>
        <p:blipFill>
          <a:blip r:embed="rId2"/>
          <a:stretch/>
        </p:blipFill>
        <p:spPr>
          <a:xfrm>
            <a:off x="8316360" y="1396080"/>
            <a:ext cx="3323880" cy="470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342</Words>
  <Application>Microsoft Office PowerPoint</Application>
  <PresentationFormat>Grand écran</PresentationFormat>
  <Paragraphs>87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Ressources</vt:lpstr>
      <vt:lpstr>Présentation PowerPoint</vt:lpstr>
      <vt:lpstr> A la découverte des Bee-Bot</vt:lpstr>
      <vt:lpstr>Présentation PowerPoint</vt:lpstr>
      <vt:lpstr>Présentation PowerPoint</vt:lpstr>
      <vt:lpstr>Présentation PowerPoint</vt:lpstr>
      <vt:lpstr>Proposition d’une séquence</vt:lpstr>
      <vt:lpstr>Ressources pour un prolongement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Jean-Marc Uvina</dc:creator>
  <dc:description/>
  <cp:lastModifiedBy>Jean-Marc Uvina</cp:lastModifiedBy>
  <cp:revision>64</cp:revision>
  <dcterms:created xsi:type="dcterms:W3CDTF">2023-12-05T15:11:18Z</dcterms:created>
  <dcterms:modified xsi:type="dcterms:W3CDTF">2024-03-04T10:15:23Z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19</vt:i4>
  </property>
</Properties>
</file>